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1D"/>
    <a:srgbClr val="FF9933"/>
    <a:srgbClr val="FF6600"/>
    <a:srgbClr val="3333FF"/>
    <a:srgbClr val="2903B5"/>
    <a:srgbClr val="0066FF"/>
    <a:srgbClr val="2B03BD"/>
    <a:srgbClr val="0000FF"/>
    <a:srgbClr val="2E03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75EB8-A0DA-4889-9AC4-331FD0EEA0E3}" type="datetimeFigureOut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5DC9-4EAE-4E92-9C74-7B41DA1638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C53E-EB12-4A48-A277-C27D72E901EE}" type="datetimeFigureOut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B26FD-DF78-4BD6-93D5-91BE36B5D5D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B26FD-DF78-4BD6-93D5-91BE36B5D5D6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D32B-2F8B-45CC-BA0D-BCEB63EFCF2C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6555-B8FE-450A-8E76-73C4D64284B9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CBB5-99D9-4F4B-B8D3-F36C11559D8E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8C7-169B-456F-A196-CEFCB7224088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F561-673B-455C-8BA0-C53281ECEB39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89F-8648-46C5-8C3B-7C529AEF37BF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6B45-8BB1-4C32-8E92-F799855CE4B6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20C-9079-4441-B0D0-E91AB5469DED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863F-4217-4404-895F-80EA0993BAF9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7201-E9F6-4B3C-AFD5-9C299AA7D72B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3FC-9011-4551-BFD5-719D5E262A83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03B5"/>
            </a:gs>
            <a:gs pos="25000">
              <a:srgbClr val="3333FF"/>
            </a:gs>
            <a:gs pos="100000">
              <a:srgbClr val="2903B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9266D-1A9C-43EB-8CE4-E3204E213C5E}" type="datetime1">
              <a:rPr lang="sk-SK" smtClean="0"/>
              <a:pPr/>
              <a:t>19. 10. 2008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k-SK" smtClean="0"/>
              <a:t>Jaroslav Mandzák - Anorganická Chémia II</a:t>
            </a:r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1FA3AF-5554-4F0F-A99D-7052993D016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odictab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28596" y="357166"/>
            <a:ext cx="6000792" cy="1828800"/>
          </a:xfrm>
          <a:ln/>
        </p:spPr>
        <p:txBody>
          <a:bodyPr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600" dirty="0">
                <a:solidFill>
                  <a:srgbClr val="FF950E"/>
                </a:solidFill>
              </a:rPr>
              <a:t>Univerzita </a:t>
            </a:r>
            <a:r>
              <a:rPr lang="en-GB" sz="3600" dirty="0" err="1">
                <a:solidFill>
                  <a:srgbClr val="FF950E"/>
                </a:solidFill>
              </a:rPr>
              <a:t>Pavla</a:t>
            </a:r>
            <a:r>
              <a:rPr lang="en-GB" sz="3600" dirty="0">
                <a:solidFill>
                  <a:srgbClr val="FF950E"/>
                </a:solidFill>
              </a:rPr>
              <a:t> </a:t>
            </a:r>
            <a:r>
              <a:rPr lang="en-GB" sz="3600" dirty="0" err="1">
                <a:solidFill>
                  <a:srgbClr val="FF950E"/>
                </a:solidFill>
              </a:rPr>
              <a:t>Jozefe</a:t>
            </a:r>
            <a:r>
              <a:rPr lang="en-GB" sz="3600" dirty="0">
                <a:solidFill>
                  <a:srgbClr val="FF950E"/>
                </a:solidFill>
              </a:rPr>
              <a:t> </a:t>
            </a:r>
            <a:r>
              <a:rPr lang="en-GB" sz="3600" dirty="0" err="1">
                <a:solidFill>
                  <a:srgbClr val="FF950E"/>
                </a:solidFill>
              </a:rPr>
              <a:t>Šafárika</a:t>
            </a:r>
            <a:r>
              <a:rPr lang="en-GB" dirty="0">
                <a:solidFill>
                  <a:srgbClr val="FF950E"/>
                </a:solidFill>
              </a:rPr>
              <a:t/>
            </a:r>
            <a:br>
              <a:rPr lang="en-GB" dirty="0">
                <a:solidFill>
                  <a:srgbClr val="FF950E"/>
                </a:solidFill>
              </a:rPr>
            </a:br>
            <a:r>
              <a:rPr lang="en-GB" sz="3200" dirty="0" err="1">
                <a:solidFill>
                  <a:srgbClr val="FF950E"/>
                </a:solidFill>
              </a:rPr>
              <a:t>Prírodovedecká</a:t>
            </a:r>
            <a:r>
              <a:rPr lang="en-GB" sz="3200" dirty="0">
                <a:solidFill>
                  <a:srgbClr val="FF950E"/>
                </a:solidFill>
              </a:rPr>
              <a:t> </a:t>
            </a:r>
            <a:r>
              <a:rPr lang="en-GB" sz="3200" dirty="0" err="1">
                <a:solidFill>
                  <a:srgbClr val="FF950E"/>
                </a:solidFill>
              </a:rPr>
              <a:t>Fakulta</a:t>
            </a:r>
            <a:r>
              <a:rPr lang="en-GB" dirty="0">
                <a:solidFill>
                  <a:srgbClr val="FF950E"/>
                </a:solidFill>
              </a:rPr>
              <a:t/>
            </a:r>
            <a:br>
              <a:rPr lang="en-GB" dirty="0">
                <a:solidFill>
                  <a:srgbClr val="FF950E"/>
                </a:solidFill>
              </a:rPr>
            </a:br>
            <a:r>
              <a:rPr lang="en-GB" sz="2800" dirty="0" err="1">
                <a:solidFill>
                  <a:srgbClr val="FF950E"/>
                </a:solidFill>
              </a:rPr>
              <a:t>Ústav</a:t>
            </a:r>
            <a:r>
              <a:rPr lang="en-GB" sz="2800" dirty="0">
                <a:solidFill>
                  <a:srgbClr val="FF950E"/>
                </a:solidFill>
              </a:rPr>
              <a:t> </a:t>
            </a:r>
            <a:r>
              <a:rPr lang="en-GB" sz="2800" dirty="0" err="1">
                <a:solidFill>
                  <a:srgbClr val="FF950E"/>
                </a:solidFill>
              </a:rPr>
              <a:t>chemických</a:t>
            </a:r>
            <a:r>
              <a:rPr lang="en-GB" sz="2800" dirty="0">
                <a:solidFill>
                  <a:srgbClr val="FF950E"/>
                </a:solidFill>
              </a:rPr>
              <a:t> vied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6429388" y="500042"/>
            <a:ext cx="2519362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sk-SK" sz="3200" b="1" dirty="0" smtClean="0">
                <a:solidFill>
                  <a:srgbClr val="FFA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Téma : </a:t>
            </a:r>
          </a:p>
          <a:p>
            <a:pPr algn="ctr"/>
            <a:r>
              <a:rPr lang="sk-SK" sz="2800" b="1" dirty="0" smtClean="0">
                <a:solidFill>
                  <a:srgbClr val="FFA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Skandium, Ytrium, Lantán, Lantanoidy a Aktinoidy</a:t>
            </a:r>
          </a:p>
          <a:p>
            <a:pPr algn="ctr"/>
            <a:endParaRPr lang="sk-SK" sz="2800" b="1" dirty="0" smtClean="0">
              <a:solidFill>
                <a:srgbClr val="FFA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sk-SK" sz="2800" b="1" dirty="0" smtClean="0">
              <a:solidFill>
                <a:srgbClr val="FFA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sk-SK" sz="3500" b="1" dirty="0" smtClean="0">
                <a:solidFill>
                  <a:srgbClr val="FFA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Jaroslav Mandzák</a:t>
            </a:r>
          </a:p>
          <a:p>
            <a:pPr algn="ctr"/>
            <a:endParaRPr lang="sk-SK" sz="2800" b="1" dirty="0" smtClean="0">
              <a:solidFill>
                <a:srgbClr val="FFA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sk-SK" sz="1900" b="1" dirty="0" smtClean="0">
                <a:solidFill>
                  <a:srgbClr val="FFA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Semestrálna práca z Anorganickej Chémie II, ZS 2008/2009</a:t>
            </a:r>
            <a:endParaRPr lang="sk-SK" sz="1900" b="1" dirty="0">
              <a:solidFill>
                <a:srgbClr val="FFA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A41D"/>
                </a:solidFill>
              </a:rPr>
              <a:t>aplikovan</a:t>
            </a:r>
            <a:r>
              <a:rPr lang="sk-SK" sz="3600" dirty="0" smtClean="0">
                <a:solidFill>
                  <a:srgbClr val="FFA41D"/>
                </a:solidFill>
              </a:rPr>
              <a:t>á</a:t>
            </a:r>
            <a:r>
              <a:rPr lang="en-US" sz="3600" dirty="0" smtClean="0">
                <a:solidFill>
                  <a:srgbClr val="FFA41D"/>
                </a:solidFill>
              </a:rPr>
              <a:t> </a:t>
            </a:r>
            <a:r>
              <a:rPr lang="en-US" sz="3600" dirty="0" err="1" smtClean="0">
                <a:solidFill>
                  <a:srgbClr val="FFA41D"/>
                </a:solidFill>
              </a:rPr>
              <a:t>ch</a:t>
            </a:r>
            <a:r>
              <a:rPr lang="sk-SK" sz="3600" dirty="0" smtClean="0">
                <a:solidFill>
                  <a:srgbClr val="FFA41D"/>
                </a:solidFill>
              </a:rPr>
              <a:t>é</a:t>
            </a:r>
            <a:r>
              <a:rPr lang="en-US" sz="3600" dirty="0" err="1" smtClean="0">
                <a:solidFill>
                  <a:srgbClr val="FFA41D"/>
                </a:solidFill>
              </a:rPr>
              <a:t>mia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r>
              <a:rPr lang="sk-SK" sz="1800" dirty="0" smtClean="0">
                <a:solidFill>
                  <a:srgbClr val="FF9933"/>
                </a:solidFill>
              </a:rPr>
              <a:t>Skandium</a:t>
            </a:r>
            <a:r>
              <a:rPr lang="sk-SK" sz="1800" dirty="0" smtClean="0">
                <a:solidFill>
                  <a:srgbClr val="FFFF00"/>
                </a:solidFill>
              </a:rPr>
              <a:t> – pre malý technický význam sa Sc vyrába len v obmedzenom množstve. Hoci boli pre Sc navrhnutých niekoľko možností je stále nahradzovaný lacnejšíni alternatívami.</a:t>
            </a:r>
          </a:p>
          <a:p>
            <a:r>
              <a:rPr lang="sk-SK" sz="1800" dirty="0" smtClean="0">
                <a:solidFill>
                  <a:srgbClr val="FF9933"/>
                </a:solidFill>
              </a:rPr>
              <a:t>Ytrium </a:t>
            </a:r>
            <a:r>
              <a:rPr lang="sk-SK" sz="1800" dirty="0" smtClean="0">
                <a:solidFill>
                  <a:srgbClr val="FFFF00"/>
                </a:solidFill>
              </a:rPr>
              <a:t>– priemyselný význam nebol doposiaľ veľký, v nedávnej dobe sa začal využívať v elektronike, ako základ luminoforov pre vyvolanie červenej farby v </a:t>
            </a:r>
          </a:p>
          <a:p>
            <a:pPr lvl="1">
              <a:buNone/>
            </a:pPr>
            <a:r>
              <a:rPr lang="sk-SK" sz="1800" dirty="0" smtClean="0">
                <a:solidFill>
                  <a:srgbClr val="FFFF00"/>
                </a:solidFill>
              </a:rPr>
              <a:t>obrazovkách monitorov. </a:t>
            </a:r>
          </a:p>
          <a:p>
            <a:pPr lvl="1">
              <a:buNone/>
            </a:pPr>
            <a:r>
              <a:rPr lang="sk-SK" sz="1600" dirty="0" smtClean="0">
                <a:solidFill>
                  <a:srgbClr val="FFFF00"/>
                </a:solidFill>
              </a:rPr>
              <a:t>Granáty o zložení Y</a:t>
            </a:r>
            <a:r>
              <a:rPr lang="sk-SK" sz="1600" baseline="-25000" dirty="0" smtClean="0">
                <a:solidFill>
                  <a:srgbClr val="FFFF00"/>
                </a:solidFill>
              </a:rPr>
              <a:t>3</a:t>
            </a:r>
            <a:r>
              <a:rPr lang="sk-SK" sz="1600" dirty="0" smtClean="0">
                <a:solidFill>
                  <a:srgbClr val="FFFF00"/>
                </a:solidFill>
              </a:rPr>
              <a:t>F</a:t>
            </a:r>
            <a:r>
              <a:rPr lang="sk-SK" sz="1600" baseline="-25000" dirty="0" smtClean="0">
                <a:solidFill>
                  <a:srgbClr val="FFFF00"/>
                </a:solidFill>
              </a:rPr>
              <a:t>5</a:t>
            </a:r>
            <a:r>
              <a:rPr lang="sk-SK" sz="1600" dirty="0" smtClean="0">
                <a:solidFill>
                  <a:srgbClr val="FFFF00"/>
                </a:solidFill>
              </a:rPr>
              <a:t>O</a:t>
            </a:r>
            <a:r>
              <a:rPr lang="sk-SK" sz="1600" baseline="-25000" dirty="0" smtClean="0">
                <a:solidFill>
                  <a:srgbClr val="FFFF00"/>
                </a:solidFill>
              </a:rPr>
              <a:t>12</a:t>
            </a:r>
            <a:r>
              <a:rPr lang="sk-SK" sz="1600" dirty="0" smtClean="0">
                <a:solidFill>
                  <a:srgbClr val="FFFF00"/>
                </a:solidFill>
              </a:rPr>
              <a:t> sa používajú ako mikrovlnné filtre v</a:t>
            </a:r>
          </a:p>
          <a:p>
            <a:pPr lvl="1">
              <a:buNone/>
            </a:pPr>
            <a:r>
              <a:rPr lang="sk-SK" sz="1600" dirty="0" smtClean="0">
                <a:solidFill>
                  <a:srgbClr val="FFFF00"/>
                </a:solidFill>
              </a:rPr>
              <a:t>radaroch, štrukt. blízky granát Y</a:t>
            </a:r>
            <a:r>
              <a:rPr lang="sk-SK" sz="1600" baseline="-25000" dirty="0" smtClean="0">
                <a:solidFill>
                  <a:srgbClr val="FFFF00"/>
                </a:solidFill>
              </a:rPr>
              <a:t>3</a:t>
            </a:r>
            <a:r>
              <a:rPr lang="sk-SK" sz="1600" dirty="0" smtClean="0">
                <a:solidFill>
                  <a:srgbClr val="FFFF00"/>
                </a:solidFill>
              </a:rPr>
              <a:t>Al</a:t>
            </a:r>
            <a:r>
              <a:rPr lang="sk-SK" sz="1600" baseline="-25000" dirty="0" smtClean="0">
                <a:solidFill>
                  <a:srgbClr val="FFFF00"/>
                </a:solidFill>
              </a:rPr>
              <a:t>5</a:t>
            </a:r>
            <a:r>
              <a:rPr lang="sk-SK" sz="1600" dirty="0" smtClean="0">
                <a:solidFill>
                  <a:srgbClr val="FFFF00"/>
                </a:solidFill>
              </a:rPr>
              <a:t>O</a:t>
            </a:r>
            <a:r>
              <a:rPr lang="sk-SK" sz="1600" baseline="-25000" dirty="0" smtClean="0">
                <a:solidFill>
                  <a:srgbClr val="FFFF00"/>
                </a:solidFill>
              </a:rPr>
              <a:t>2</a:t>
            </a:r>
            <a:r>
              <a:rPr lang="sk-SK" sz="1600" dirty="0" smtClean="0">
                <a:solidFill>
                  <a:srgbClr val="FFFF00"/>
                </a:solidFill>
              </a:rPr>
              <a:t> slúži ako náhrada </a:t>
            </a:r>
          </a:p>
          <a:p>
            <a:pPr lvl="1">
              <a:buNone/>
            </a:pPr>
            <a:r>
              <a:rPr lang="sk-SK" sz="1600" dirty="0" smtClean="0">
                <a:solidFill>
                  <a:srgbClr val="FFFF00"/>
                </a:solidFill>
              </a:rPr>
              <a:t>slávneho Cartierovho diamantu.</a:t>
            </a:r>
          </a:p>
          <a:p>
            <a:pPr lvl="1">
              <a:buNone/>
            </a:pPr>
            <a:endParaRPr lang="sk-SK" sz="16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10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8" name="Picture 7" descr="pix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143248"/>
            <a:ext cx="2142718" cy="1654178"/>
          </a:xfrm>
          <a:prstGeom prst="rect">
            <a:avLst/>
          </a:prstGeom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57356" y="4857760"/>
            <a:ext cx="5830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sk-SK" sz="1600" dirty="0" smtClean="0">
                <a:solidFill>
                  <a:srgbClr val="FFFF00"/>
                </a:solidFill>
              </a:rPr>
              <a:t>Vzhľadom k tomu, že Y má malý neutrónový prierez, môže sapoužívať ako spomaľovač neutrónov v jadrových reaktoroch.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6900882" cy="1000132"/>
          </a:xfrm>
        </p:spPr>
        <p:txBody>
          <a:bodyPr>
            <a:normAutofit/>
          </a:bodyPr>
          <a:lstStyle/>
          <a:p>
            <a:pPr>
              <a:buClr>
                <a:srgbClr val="FF9933"/>
              </a:buClr>
            </a:pPr>
            <a:r>
              <a:rPr lang="sk-SK" sz="1800" dirty="0" smtClean="0">
                <a:solidFill>
                  <a:srgbClr val="FFA41D"/>
                </a:solidFill>
              </a:rPr>
              <a:t>Lantán </a:t>
            </a:r>
            <a:r>
              <a:rPr lang="sk-SK" sz="1800" dirty="0" smtClean="0">
                <a:solidFill>
                  <a:srgbClr val="FFFF00"/>
                </a:solidFill>
              </a:rPr>
              <a:t>– jeho použitie ako kovu je dosť skromné. V podobe zmiešaného kovu, zmes kovových lantanoidov s 25% La je súčasťou kresacích kamienkov do zapaľovačov.</a:t>
            </a:r>
          </a:p>
          <a:p>
            <a:pPr lvl="1"/>
            <a:endParaRPr lang="sk-SK" sz="1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11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642918"/>
            <a:ext cx="1777556" cy="15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2285992"/>
            <a:ext cx="585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Jeho oxid sa používa ako prísada do vysoko kvalitného optického skla, ktorému dodáva vysoký index lomu.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409554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5" y="3429000"/>
            <a:ext cx="800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S niektorými oxidmi tvorí systém, ktorý bol navrhnutý miesto drahšej platiny ako katalyzátor na zneškodňovanie výfukových plynov v autách.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50057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933"/>
              </a:buClr>
              <a:buSzPct val="130000"/>
              <a:buFont typeface="Arial" pitchFamily="34" charset="0"/>
              <a:buChar char="•"/>
            </a:pPr>
            <a:r>
              <a:rPr lang="sk-SK" dirty="0" smtClean="0">
                <a:solidFill>
                  <a:srgbClr val="FF9933"/>
                </a:solidFill>
              </a:rPr>
              <a:t> Aktínium </a:t>
            </a:r>
            <a:r>
              <a:rPr lang="sk-SK" dirty="0" smtClean="0">
                <a:solidFill>
                  <a:srgbClr val="FFFF00"/>
                </a:solidFill>
              </a:rPr>
              <a:t>– bez ohľadu na spôsob jeho prípravy je vždy k oddeleniu Ac potrebná chromatografia na ionomeničoch, alebo extrakcia. Aj tak sa však získavajú iba miligramové množstvá a tak jeho priemyselné využitie neprichádza do úvahy.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pPr>
              <a:buClr>
                <a:srgbClr val="FFA41D"/>
              </a:buClr>
            </a:pPr>
            <a:r>
              <a:rPr lang="sk-SK" sz="1800" dirty="0" smtClean="0">
                <a:solidFill>
                  <a:srgbClr val="FFA41D"/>
                </a:solidFill>
              </a:rPr>
              <a:t>Urán </a:t>
            </a:r>
            <a:r>
              <a:rPr lang="sk-SK" sz="1800" dirty="0" smtClean="0">
                <a:solidFill>
                  <a:srgbClr val="FFFF00"/>
                </a:solidFill>
              </a:rPr>
              <a:t>– v malom množstve sa urán už dlho používa na farbenie skla a keramiky, ale jeho jediné skutočne významné využitie je ako jadrové palivo. Jediné prírodné jadro ktoré podlieha štiepeniu je </a:t>
            </a:r>
            <a:r>
              <a:rPr lang="sk-SK" sz="1800" baseline="30000" dirty="0" smtClean="0">
                <a:solidFill>
                  <a:srgbClr val="FFFF00"/>
                </a:solidFill>
              </a:rPr>
              <a:t>235</a:t>
            </a:r>
            <a:r>
              <a:rPr lang="sk-SK" sz="1800" baseline="-25000" dirty="0" smtClean="0">
                <a:solidFill>
                  <a:srgbClr val="FFFF00"/>
                </a:solidFill>
              </a:rPr>
              <a:t>92</a:t>
            </a:r>
            <a:r>
              <a:rPr lang="sk-SK" sz="1800" dirty="0" smtClean="0">
                <a:solidFill>
                  <a:srgbClr val="FFFF00"/>
                </a:solidFill>
              </a:rPr>
              <a:t>U :</a:t>
            </a:r>
          </a:p>
          <a:p>
            <a:pPr>
              <a:buClr>
                <a:srgbClr val="FFA41D"/>
              </a:buClr>
              <a:buNone/>
            </a:pPr>
            <a:endParaRPr lang="sk-SK" sz="1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12</a:t>
            </a:fld>
            <a:endParaRPr lang="sk-SK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71736" y="1643050"/>
          <a:ext cx="3571900" cy="437846"/>
        </p:xfrm>
        <a:graphic>
          <a:graphicData uri="http://schemas.openxmlformats.org/presentationml/2006/ole">
            <p:oleObj spid="_x0000_s24578" name="Equation" r:id="rId3" imgW="196848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221455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Pokiaľ je uvoľnených n dostatočné množstvo so správnou energiou, môžu spôsobiť štiepenie  ďalších jadier, a zahájiť samomnožiacu reťazovú reakciu. 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552365" cy="17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300037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Kinetická energia hl. fragmentov sa rýchlo mení na teplo, kt. množstvo je asi 10</a:t>
            </a:r>
            <a:r>
              <a:rPr lang="sk-SK" baseline="30000" dirty="0" smtClean="0">
                <a:solidFill>
                  <a:srgbClr val="FFFF00"/>
                </a:solidFill>
              </a:rPr>
              <a:t>6</a:t>
            </a:r>
            <a:r>
              <a:rPr lang="sk-SK" dirty="0" smtClean="0">
                <a:solidFill>
                  <a:srgbClr val="FFFF00"/>
                </a:solidFill>
              </a:rPr>
              <a:t> x väčšie ako teplo uvoľnené spálením rovnakého množstva uhlia.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5" y="507207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Aby sa </a:t>
            </a:r>
            <a:r>
              <a:rPr lang="sk-SK" dirty="0" smtClean="0">
                <a:solidFill>
                  <a:srgbClr val="FFFF00"/>
                </a:solidFill>
              </a:rPr>
              <a:t>predyšlo </a:t>
            </a:r>
            <a:r>
              <a:rPr lang="sk-SK" dirty="0" smtClean="0">
                <a:solidFill>
                  <a:srgbClr val="FFFF00"/>
                </a:solidFill>
              </a:rPr>
              <a:t>nadmernej strate elektrónov povrchom </a:t>
            </a:r>
            <a:r>
              <a:rPr lang="sk-SK" dirty="0" smtClean="0">
                <a:solidFill>
                  <a:srgbClr val="FFFF00"/>
                </a:solidFill>
              </a:rPr>
              <a:t>, musí </a:t>
            </a:r>
            <a:r>
              <a:rPr lang="sk-SK" dirty="0" smtClean="0">
                <a:solidFill>
                  <a:srgbClr val="FFFF00"/>
                </a:solidFill>
              </a:rPr>
              <a:t>byť prekročené tzv. kritické množstvo. Aby sa reakcia nevyhla kontrole je nutné ju regulovať pohlcovačom neutrónov napr. Cd.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13</a:t>
            </a:fld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7148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9933"/>
                </a:solidFill>
              </a:rPr>
              <a:t>Obohacovanie </a:t>
            </a:r>
            <a:r>
              <a:rPr lang="sk-SK" dirty="0" smtClean="0">
                <a:solidFill>
                  <a:srgbClr val="FFFF00"/>
                </a:solidFill>
              </a:rPr>
              <a:t>– na tieto účely sa používa UF</a:t>
            </a:r>
            <a:r>
              <a:rPr lang="sk-SK" baseline="-25000" dirty="0" smtClean="0">
                <a:solidFill>
                  <a:srgbClr val="FFFF00"/>
                </a:solidFill>
              </a:rPr>
              <a:t>6</a:t>
            </a:r>
            <a:r>
              <a:rPr lang="sk-SK" dirty="0" smtClean="0">
                <a:solidFill>
                  <a:srgbClr val="FFFF00"/>
                </a:solidFill>
              </a:rPr>
              <a:t> (sublimuje).  1. vo veľkom používaná metóda bola difúzia plynov , pôvodne vyvinutá v projekt Manhattan. Tieto zariadenia sú však náročné  na technológie a energiu.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 poslednej dobe je vyvíjaný proces s použitím plynovej centrifúgy: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357444" cy="253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2143116"/>
            <a:ext cx="5572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Vo valcovej centrifúge rotujúcej 1600 ot/min sa pri stenách koncentruje </a:t>
            </a:r>
            <a:r>
              <a:rPr lang="sk-SK" baseline="30000" dirty="0" smtClean="0">
                <a:solidFill>
                  <a:srgbClr val="FFFF00"/>
                </a:solidFill>
              </a:rPr>
              <a:t>238</a:t>
            </a:r>
            <a:r>
              <a:rPr lang="sk-SK" dirty="0" smtClean="0">
                <a:solidFill>
                  <a:srgbClr val="FFFF00"/>
                </a:solidFill>
              </a:rPr>
              <a:t>UF</a:t>
            </a:r>
            <a:r>
              <a:rPr lang="sk-SK" baseline="-25000" dirty="0" smtClean="0">
                <a:solidFill>
                  <a:srgbClr val="FFFF00"/>
                </a:solidFill>
              </a:rPr>
              <a:t>6</a:t>
            </a:r>
            <a:r>
              <a:rPr lang="sk-SK" dirty="0" smtClean="0">
                <a:solidFill>
                  <a:srgbClr val="FFFF00"/>
                </a:solidFill>
              </a:rPr>
              <a:t> a v strede  </a:t>
            </a:r>
            <a:r>
              <a:rPr lang="sk-SK" baseline="30000" dirty="0" smtClean="0">
                <a:solidFill>
                  <a:srgbClr val="FFFF00"/>
                </a:solidFill>
              </a:rPr>
              <a:t>235</a:t>
            </a:r>
            <a:r>
              <a:rPr lang="sk-SK" dirty="0" smtClean="0">
                <a:solidFill>
                  <a:srgbClr val="FFFF00"/>
                </a:solidFill>
              </a:rPr>
              <a:t>UF</a:t>
            </a:r>
            <a:r>
              <a:rPr lang="sk-SK" baseline="-25000" dirty="0" smtClean="0">
                <a:solidFill>
                  <a:srgbClr val="FFFF00"/>
                </a:solidFill>
              </a:rPr>
              <a:t>6</a:t>
            </a:r>
            <a:r>
              <a:rPr lang="sk-SK" dirty="0" smtClean="0">
                <a:solidFill>
                  <a:srgbClr val="FFFF00"/>
                </a:solidFill>
              </a:rPr>
              <a:t> , odkiaľ sa odoberajú frakcie. 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286124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Ďalším </a:t>
            </a:r>
            <a:r>
              <a:rPr lang="sk-SK" dirty="0" smtClean="0">
                <a:solidFill>
                  <a:srgbClr val="FFFF00"/>
                </a:solidFill>
              </a:rPr>
              <a:t>politicky významným </a:t>
            </a:r>
            <a:r>
              <a:rPr lang="sk-SK" dirty="0" smtClean="0">
                <a:solidFill>
                  <a:srgbClr val="FFFF00"/>
                </a:solidFill>
              </a:rPr>
              <a:t>použitím obohateného uránu je výroba nukleárnych zbraní. Hlavnou úlohou však nieje ich použitie vo vojenskom  konflikte, ale  ako nástroj diplomacie.  Jadrovými veľmocami sú všetci stály členovia  bezpečnostnej rady OSN.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86322"/>
            <a:ext cx="3567117" cy="16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OS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35" y="4786322"/>
            <a:ext cx="2014968" cy="17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4648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A41D"/>
                </a:solidFill>
              </a:rPr>
              <a:t>použitá literatúra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sk-SK" sz="1800" dirty="0" smtClean="0">
                <a:solidFill>
                  <a:srgbClr val="FFFF00"/>
                </a:solidFill>
              </a:rPr>
              <a:t>Juraj Černák – Anorganická chémia II, UPJŠ v Košiciach 2008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Juraj Černák – Otázky a úlohy z anorganickej chémie, UPJŠ v Košiciach, 2003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J. Šima a kol. – Anorganická chémia , STU v Bratislave 2005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J. Gažo a kol. – Všeobecná a anorganická chémia – SNTL Bratislava 1974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N. N. Greenwood, A. Ernshaw– Chemie prvků, Informatorium, Praha 1993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Rudolf Jirkovský, Jan Tržil, Gabriela Mažáriová – Abeceda chemických prvkov, Bratislava , Alfa, 1985</a:t>
            </a:r>
          </a:p>
          <a:p>
            <a:r>
              <a:rPr lang="sk-SK" sz="1800" dirty="0" smtClean="0">
                <a:solidFill>
                  <a:srgbClr val="FFFF00"/>
                </a:solidFill>
                <a:hlinkClick r:id="rId2"/>
              </a:rPr>
              <a:t>http://www.periodictable.com</a:t>
            </a:r>
            <a:endParaRPr lang="sk-SK" sz="1800" dirty="0" smtClean="0">
              <a:solidFill>
                <a:srgbClr val="FFFF00"/>
              </a:solidFill>
            </a:endParaRPr>
          </a:p>
          <a:p>
            <a:r>
              <a:rPr lang="sk-SK" sz="1800" dirty="0" smtClean="0">
                <a:solidFill>
                  <a:srgbClr val="FFFF00"/>
                </a:solidFill>
              </a:rPr>
              <a:t>Obrázky : </a:t>
            </a:r>
            <a:r>
              <a:rPr lang="sk-SK" sz="1800" u="sng" dirty="0" smtClean="0">
                <a:solidFill>
                  <a:srgbClr val="FFFF00"/>
                </a:solidFill>
              </a:rPr>
              <a:t>http://images.google.com</a:t>
            </a:r>
            <a:endParaRPr lang="sk-SK" sz="1800" u="sn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14</a:t>
            </a:fld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>
                <a:solidFill>
                  <a:srgbClr val="FFFF00"/>
                </a:solidFill>
              </a:rPr>
              <a:t>ĎAKUJEM VÁM ZA POZORNOSŤ</a:t>
            </a:r>
            <a:endParaRPr lang="sk-SK" sz="36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15</a:t>
            </a:fld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4648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A41D"/>
                </a:solidFill>
              </a:rPr>
              <a:t>všeobecné vlastnosti prvkov 3. skupiny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33"/>
              </a:buClr>
            </a:pPr>
            <a:r>
              <a:rPr lang="en-US" sz="2000" dirty="0" smtClean="0">
                <a:solidFill>
                  <a:srgbClr val="FFFF00"/>
                </a:solidFill>
              </a:rPr>
              <a:t>Sc, Y, </a:t>
            </a:r>
            <a:r>
              <a:rPr lang="sk-SK" sz="2000" dirty="0" smtClean="0">
                <a:solidFill>
                  <a:srgbClr val="FFFF00"/>
                </a:solidFill>
              </a:rPr>
              <a:t>La a Lantanoidy – prvky vzácnych zemín</a:t>
            </a:r>
          </a:p>
          <a:p>
            <a:pPr>
              <a:buClr>
                <a:srgbClr val="FF9933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Tvoria prechod medzi kovmi alkal zemín a kovmi skupiny titánu</a:t>
            </a:r>
          </a:p>
          <a:p>
            <a:pPr>
              <a:buClr>
                <a:srgbClr val="FF9933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Počiatočné prvky radov prechodných kovov</a:t>
            </a:r>
          </a:p>
          <a:p>
            <a:pPr>
              <a:buClr>
                <a:srgbClr val="FF9933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Char. ox. číslo III, zlúčeniny sú bezfarebné, diamagnetické</a:t>
            </a:r>
          </a:p>
          <a:p>
            <a:pPr>
              <a:buClr>
                <a:srgbClr val="FF9933"/>
              </a:buClr>
              <a:buNone/>
            </a:pPr>
            <a:endParaRPr lang="sk-SK" sz="2000" dirty="0" smtClean="0">
              <a:solidFill>
                <a:srgbClr val="FFFF00"/>
              </a:solidFill>
            </a:endParaRPr>
          </a:p>
          <a:p>
            <a:pPr>
              <a:buClr>
                <a:srgbClr val="FF9933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El. Konfigurácia : Sc 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Ar</a:t>
            </a:r>
            <a:r>
              <a:rPr lang="en-US" sz="2000" dirty="0" smtClean="0">
                <a:solidFill>
                  <a:srgbClr val="FFFF00"/>
                </a:solidFill>
              </a:rPr>
              <a:t>] 3d</a:t>
            </a:r>
            <a:r>
              <a:rPr lang="en-US" sz="2000" baseline="30000" dirty="0" smtClean="0">
                <a:solidFill>
                  <a:srgbClr val="FFFF00"/>
                </a:solidFill>
              </a:rPr>
              <a:t>1 </a:t>
            </a:r>
            <a:r>
              <a:rPr lang="en-US" sz="2000" dirty="0" smtClean="0">
                <a:solidFill>
                  <a:srgbClr val="FFFF00"/>
                </a:solidFill>
              </a:rPr>
              <a:t>4s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</a:p>
          <a:p>
            <a:pPr>
              <a:buClr>
                <a:srgbClr val="FF9933"/>
              </a:buClr>
              <a:buNone/>
            </a:pPr>
            <a:r>
              <a:rPr lang="en-US" sz="2000" spc="600" baseline="32000" dirty="0" smtClean="0">
                <a:solidFill>
                  <a:srgbClr val="FFFF00"/>
                </a:solidFill>
              </a:rPr>
              <a:t> </a:t>
            </a:r>
            <a:r>
              <a:rPr lang="en-US" sz="2000" spc="600" dirty="0" smtClean="0">
                <a:solidFill>
                  <a:srgbClr val="FFFF00"/>
                </a:solidFill>
              </a:rPr>
              <a:t>               Y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en-US" sz="2000" dirty="0" err="1" smtClean="0">
                <a:solidFill>
                  <a:srgbClr val="FFFF00"/>
                </a:solidFill>
              </a:rPr>
              <a:t>Ar</a:t>
            </a:r>
            <a:r>
              <a:rPr lang="en-US" sz="2000" dirty="0" smtClean="0">
                <a:solidFill>
                  <a:srgbClr val="FFFF00"/>
                </a:solidFill>
              </a:rPr>
              <a:t>] 4d</a:t>
            </a:r>
            <a:r>
              <a:rPr lang="en-US" sz="2000" baseline="30000" dirty="0" smtClean="0">
                <a:solidFill>
                  <a:srgbClr val="FFFF00"/>
                </a:solidFill>
              </a:rPr>
              <a:t>1 </a:t>
            </a:r>
            <a:r>
              <a:rPr lang="en-US" sz="2000" dirty="0" smtClean="0">
                <a:solidFill>
                  <a:srgbClr val="FFFF00"/>
                </a:solidFill>
              </a:rPr>
              <a:t>5s</a:t>
            </a:r>
            <a:r>
              <a:rPr lang="en-US" sz="2000" baseline="30000" dirty="0" smtClean="0">
                <a:solidFill>
                  <a:srgbClr val="FFFF00"/>
                </a:solidFill>
              </a:rPr>
              <a:t>2 </a:t>
            </a:r>
          </a:p>
          <a:p>
            <a:pPr>
              <a:buClr>
                <a:srgbClr val="FF9933"/>
              </a:buClr>
              <a:buNone/>
            </a:pPr>
            <a:r>
              <a:rPr lang="en-US" sz="2000" baseline="30000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La  [</a:t>
            </a:r>
            <a:r>
              <a:rPr lang="en-US" sz="2000" dirty="0" err="1" smtClean="0">
                <a:solidFill>
                  <a:srgbClr val="FFFF00"/>
                </a:solidFill>
              </a:rPr>
              <a:t>Ar</a:t>
            </a:r>
            <a:r>
              <a:rPr lang="en-US" sz="2000" dirty="0" smtClean="0">
                <a:solidFill>
                  <a:srgbClr val="FFFF00"/>
                </a:solidFill>
              </a:rPr>
              <a:t>] 5d</a:t>
            </a:r>
            <a:r>
              <a:rPr lang="en-US" sz="2000" baseline="30000" dirty="0" smtClean="0">
                <a:solidFill>
                  <a:srgbClr val="FFFF00"/>
                </a:solidFill>
              </a:rPr>
              <a:t>1 </a:t>
            </a:r>
            <a:r>
              <a:rPr lang="en-US" sz="2000" dirty="0" smtClean="0">
                <a:solidFill>
                  <a:srgbClr val="FFFF00"/>
                </a:solidFill>
              </a:rPr>
              <a:t>6s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</a:p>
          <a:p>
            <a:pPr>
              <a:buClr>
                <a:srgbClr val="FF9933"/>
              </a:buClr>
              <a:buNone/>
            </a:pPr>
            <a:r>
              <a:rPr lang="en-US" sz="2000" baseline="30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                           Ac  [</a:t>
            </a:r>
            <a:r>
              <a:rPr lang="en-US" sz="2000" dirty="0" err="1" smtClean="0">
                <a:solidFill>
                  <a:srgbClr val="FFFF00"/>
                </a:solidFill>
              </a:rPr>
              <a:t>Ar</a:t>
            </a:r>
            <a:r>
              <a:rPr lang="en-US" sz="2000" dirty="0" smtClean="0">
                <a:solidFill>
                  <a:srgbClr val="FFFF00"/>
                </a:solidFill>
              </a:rPr>
              <a:t>] 6d</a:t>
            </a:r>
            <a:r>
              <a:rPr lang="en-US" sz="2000" baseline="30000" dirty="0" smtClean="0">
                <a:solidFill>
                  <a:srgbClr val="FFFF00"/>
                </a:solidFill>
              </a:rPr>
              <a:t>1 </a:t>
            </a:r>
            <a:r>
              <a:rPr lang="en-US" sz="2000" dirty="0" smtClean="0">
                <a:solidFill>
                  <a:srgbClr val="FFFF00"/>
                </a:solidFill>
              </a:rPr>
              <a:t>7s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2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2284"/>
            <a:ext cx="4325911" cy="28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FFA41D"/>
                </a:solidFill>
              </a:rPr>
              <a:t>Charakteristika prvkov 3.skupiny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3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1285869" cy="12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00232" y="1285860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Skandium – neušľachtilý svetlosivý lesklý kov, hexagonálna a kubická modifikácia.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Objavený r. 1879 – L.P.Nilson  na univerzite v Uppsale (Švédsko) v neraste gadolinite. Pomenovaný podľa Škandinávie.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Jedným z nerastov bohatých na Sc – thortweitit (Sc</a:t>
            </a:r>
            <a:r>
              <a:rPr lang="sk-SK" baseline="-25000" dirty="0" smtClean="0">
                <a:solidFill>
                  <a:srgbClr val="FFFF00"/>
                </a:solidFill>
              </a:rPr>
              <a:t>2</a:t>
            </a:r>
            <a:r>
              <a:rPr lang="sk-SK" dirty="0" smtClean="0">
                <a:solidFill>
                  <a:srgbClr val="FFFF00"/>
                </a:solidFill>
              </a:rPr>
              <a:t>(Si</a:t>
            </a:r>
            <a:r>
              <a:rPr lang="sk-SK" baseline="-25000" dirty="0" smtClean="0">
                <a:solidFill>
                  <a:srgbClr val="FFFF00"/>
                </a:solidFill>
              </a:rPr>
              <a:t>2</a:t>
            </a:r>
            <a:r>
              <a:rPr lang="sk-SK" dirty="0" smtClean="0">
                <a:solidFill>
                  <a:srgbClr val="FFFF00"/>
                </a:solidFill>
              </a:rPr>
              <a:t>O</a:t>
            </a:r>
            <a:r>
              <a:rPr lang="sk-SK" baseline="-25000" dirty="0" smtClean="0">
                <a:solidFill>
                  <a:srgbClr val="FFFF00"/>
                </a:solidFill>
              </a:rPr>
              <a:t>7</a:t>
            </a:r>
            <a:r>
              <a:rPr lang="sk-SK" dirty="0" smtClean="0">
                <a:solidFill>
                  <a:srgbClr val="FFFF00"/>
                </a:solidFill>
              </a:rPr>
              <a:t>))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00232" y="292893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1787 – Arrhenius objavil v opustenom lome pri dedine Yterrby neznámy nerast a pomenoval ho yterrbit.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1794 – Gadolin z tohto nerastu izoloval neznámy oxid, ktorý dostal názov ytriová zemina.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1828 – F. Wohler izoloval Ytium z jeho oxidu. Svojími vlastnosťami sa podobá na lantán od kt. sa dá ťažko oddeliť.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71670" y="485776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Lantán – striebrobiely mäkký kov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1839 – švédsky chemik C. G. Mosander  objavil lantán v jeho neraste monanzite – LaPO</a:t>
            </a:r>
            <a:r>
              <a:rPr lang="sk-SK" baseline="-25000" dirty="0" smtClean="0">
                <a:solidFill>
                  <a:srgbClr val="FFFF00"/>
                </a:solidFill>
              </a:rPr>
              <a:t>4</a:t>
            </a:r>
            <a:r>
              <a:rPr lang="sk-SK" dirty="0" smtClean="0">
                <a:solidFill>
                  <a:srgbClr val="FFFF00"/>
                </a:solidFill>
              </a:rPr>
              <a:t>. Nachádza sa tiež v cerite a apatite. Zaujímavý je jeho výskyt v popole briez. 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4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43174" y="642918"/>
            <a:ext cx="6027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Aktínium – je materským prvkom celej skupiny aktinoidov.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1899 – objavený po spracovaní smolinca.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1g Ac je možné izolovať z približne 16000 t uránu.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 súčastnosti sa vyrába v jadrových reaktoroch:</a:t>
            </a:r>
          </a:p>
          <a:p>
            <a:r>
              <a:rPr lang="sk-SK" baseline="30000" dirty="0" smtClean="0">
                <a:solidFill>
                  <a:srgbClr val="FFFF00"/>
                </a:solidFill>
                <a:latin typeface="Constantia" pitchFamily="18" charset="0"/>
              </a:rPr>
              <a:t>226</a:t>
            </a:r>
            <a:r>
              <a:rPr lang="sk-SK" dirty="0" smtClean="0">
                <a:solidFill>
                  <a:srgbClr val="FFFF00"/>
                </a:solidFill>
                <a:latin typeface="Constantia" pitchFamily="18" charset="0"/>
              </a:rPr>
              <a:t>Ra + </a:t>
            </a:r>
            <a:r>
              <a:rPr lang="sk-SK" baseline="30000" dirty="0" smtClean="0">
                <a:solidFill>
                  <a:srgbClr val="FFFF00"/>
                </a:solidFill>
                <a:latin typeface="Constantia" pitchFamily="18" charset="0"/>
              </a:rPr>
              <a:t>1</a:t>
            </a:r>
            <a:r>
              <a:rPr lang="sk-SK" baseline="-25000" dirty="0" smtClean="0">
                <a:solidFill>
                  <a:srgbClr val="FFFF00"/>
                </a:solidFill>
                <a:latin typeface="Constantia" pitchFamily="18" charset="0"/>
              </a:rPr>
              <a:t>0</a:t>
            </a:r>
            <a:r>
              <a:rPr lang="sk-SK" dirty="0" smtClean="0">
                <a:solidFill>
                  <a:srgbClr val="FFFF00"/>
                </a:solidFill>
                <a:latin typeface="Constantia" pitchFamily="18" charset="0"/>
              </a:rPr>
              <a:t>n </a:t>
            </a:r>
            <a:r>
              <a:rPr lang="sk-SK" dirty="0" smtClean="0">
                <a:solidFill>
                  <a:srgbClr val="FFFF00"/>
                </a:solidFill>
                <a:latin typeface="Constantia" pitchFamily="18" charset="0"/>
                <a:cs typeface="Arial"/>
              </a:rPr>
              <a:t>→ </a:t>
            </a:r>
            <a:r>
              <a:rPr lang="sk-SK" baseline="30000" dirty="0" smtClean="0">
                <a:solidFill>
                  <a:srgbClr val="FFFF00"/>
                </a:solidFill>
                <a:latin typeface="Constantia" pitchFamily="18" charset="0"/>
                <a:cs typeface="Arial"/>
              </a:rPr>
              <a:t>227</a:t>
            </a:r>
            <a:r>
              <a:rPr lang="sk-SK" dirty="0" smtClean="0">
                <a:solidFill>
                  <a:srgbClr val="FFFF00"/>
                </a:solidFill>
                <a:latin typeface="Constantia" pitchFamily="18" charset="0"/>
                <a:cs typeface="Arial"/>
              </a:rPr>
              <a:t>RaAc → </a:t>
            </a:r>
            <a:r>
              <a:rPr lang="sk-SK" baseline="30000" dirty="0" smtClean="0">
                <a:solidFill>
                  <a:srgbClr val="FFFF00"/>
                </a:solidFill>
                <a:latin typeface="Constantia" pitchFamily="18" charset="0"/>
                <a:cs typeface="Arial"/>
              </a:rPr>
              <a:t>227</a:t>
            </a:r>
            <a:r>
              <a:rPr lang="sk-SK" dirty="0" smtClean="0">
                <a:solidFill>
                  <a:srgbClr val="FFFF00"/>
                </a:solidFill>
                <a:latin typeface="Constantia" pitchFamily="18" charset="0"/>
                <a:cs typeface="Arial"/>
              </a:rPr>
              <a:t>Ac</a:t>
            </a:r>
            <a:endParaRPr lang="sk-SK" baseline="30000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43174" y="3049502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Urán – biely lesklý kov s jasnomodrým nádychom, alebo čierny prášok ( v prášk. stave pyroforický ).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1789 – objavený v smolinci ako oxid M. H. Klaprothom. Kovový urán získal až oveľa neskôr E. M. Peligot.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Pomenovaný podľa planéty Urán objavenej krátko predtým.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V prírode sa vyskytuje  v smolinci U</a:t>
            </a:r>
            <a:r>
              <a:rPr lang="sk-SK" baseline="-25000" dirty="0" smtClean="0">
                <a:solidFill>
                  <a:srgbClr val="FFFF00"/>
                </a:solidFill>
              </a:rPr>
              <a:t>3</a:t>
            </a:r>
            <a:r>
              <a:rPr lang="sk-SK" dirty="0" smtClean="0">
                <a:solidFill>
                  <a:srgbClr val="FFFF00"/>
                </a:solidFill>
              </a:rPr>
              <a:t>O</a:t>
            </a:r>
            <a:r>
              <a:rPr lang="sk-SK" baseline="-25000" dirty="0" smtClean="0">
                <a:solidFill>
                  <a:srgbClr val="FFFF00"/>
                </a:solidFill>
              </a:rPr>
              <a:t>8</a:t>
            </a:r>
            <a:r>
              <a:rPr lang="sk-SK" dirty="0" smtClean="0">
                <a:solidFill>
                  <a:srgbClr val="FFFF00"/>
                </a:solidFill>
              </a:rPr>
              <a:t>, vytvára amorfné tvary.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4648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9933"/>
                </a:solidFill>
              </a:rPr>
              <a:t>reaktivita</a:t>
            </a:r>
            <a:endParaRPr lang="sk-SK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Clr>
                <a:srgbClr val="FFA41D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Reaktivita rastie s rastúcim Z</a:t>
            </a:r>
          </a:p>
          <a:p>
            <a:pPr>
              <a:buClr>
                <a:srgbClr val="FFA41D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Na vzduchu pasivujú, inak sú pri laboratórnej teplote stále</a:t>
            </a:r>
          </a:p>
          <a:p>
            <a:pPr>
              <a:buClr>
                <a:srgbClr val="FFA41D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Pri vyššej teplote na vzduchu horia na oxidy – M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endParaRPr lang="sk-SK" sz="2000" dirty="0" smtClean="0">
              <a:solidFill>
                <a:srgbClr val="FFFF00"/>
              </a:solidFill>
            </a:endParaRPr>
          </a:p>
          <a:p>
            <a:pPr>
              <a:buClr>
                <a:srgbClr val="FFA41D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Pri vysokej teplote reagujú tiež s halogenidmi a ostatnými nekovmi</a:t>
            </a:r>
          </a:p>
          <a:p>
            <a:pPr>
              <a:buClr>
                <a:srgbClr val="FFA41D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Pre veľmi záporné hodnoty E° ( E° (Sc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/Sc) = -2,030) dobre reagujú s vodou a zriedenými minerálnymi kyselinami : 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Sc (s)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 (l) → Sc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 (g)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Sc (s) + 6H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30000" dirty="0" smtClean="0">
                <a:solidFill>
                  <a:srgbClr val="FFFF00"/>
                </a:solidFill>
              </a:rPr>
              <a:t>+</a:t>
            </a:r>
            <a:r>
              <a:rPr lang="sk-SK" sz="2000" dirty="0" smtClean="0">
                <a:solidFill>
                  <a:srgbClr val="FFFF00"/>
                </a:solidFill>
              </a:rPr>
              <a:t> (aq) → 2 Sc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 (aq)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 (g)</a:t>
            </a:r>
          </a:p>
          <a:p>
            <a:endParaRPr lang="sk-SK" sz="2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Y (s)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 (l) → Y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 (g)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Y (s) + 6H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30000" dirty="0" smtClean="0">
                <a:solidFill>
                  <a:srgbClr val="FFFF00"/>
                </a:solidFill>
              </a:rPr>
              <a:t>+</a:t>
            </a:r>
            <a:r>
              <a:rPr lang="sk-SK" sz="2000" dirty="0" smtClean="0">
                <a:solidFill>
                  <a:srgbClr val="FFFF00"/>
                </a:solidFill>
              </a:rPr>
              <a:t> (aq) → 2 Y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 (aq)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 (g)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Sc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 vykazuje diagonálnu podobnosť s Al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, ktorý je však v kompaktnom stave stály, v dôsledku vytvorenia súvislej ochrannej vrstvy oxidu na povrchu – </a:t>
            </a:r>
            <a:r>
              <a:rPr lang="sk-SK" sz="2000" dirty="0" smtClean="0">
                <a:solidFill>
                  <a:srgbClr val="FF9933"/>
                </a:solidFill>
              </a:rPr>
              <a:t>kinetická bariéra</a:t>
            </a:r>
          </a:p>
          <a:p>
            <a:pPr>
              <a:buNone/>
            </a:pPr>
            <a:endParaRPr lang="sk-SK" sz="2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5</a:t>
            </a:fld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96086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A41D"/>
                </a:solidFill>
              </a:rPr>
              <a:t>vlastnosti zlúčenín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u="sng" dirty="0" smtClean="0">
                <a:solidFill>
                  <a:srgbClr val="FFFF00"/>
                </a:solidFill>
              </a:rPr>
              <a:t>Hydroxidy:</a:t>
            </a:r>
          </a:p>
          <a:p>
            <a:pPr>
              <a:buClr>
                <a:srgbClr val="FFFF00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Tvoria biele gélovité zrazeniny</a:t>
            </a:r>
          </a:p>
          <a:p>
            <a:pPr>
              <a:buClr>
                <a:srgbClr val="FFFF00"/>
              </a:buClr>
            </a:pPr>
            <a:r>
              <a:rPr lang="sk-SK" sz="2000" dirty="0" smtClean="0">
                <a:solidFill>
                  <a:srgbClr val="FFFF00"/>
                </a:solidFill>
              </a:rPr>
              <a:t>Priprava reakciou solí s hydroxidmi alkal. kovov:</a:t>
            </a:r>
          </a:p>
          <a:p>
            <a:pPr algn="ctr">
              <a:buClr>
                <a:srgbClr val="FFFF00"/>
              </a:buClr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La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 (aq) + 3OH</a:t>
            </a:r>
            <a:r>
              <a:rPr lang="sk-SK" sz="2000" baseline="30000" dirty="0" smtClean="0">
                <a:solidFill>
                  <a:srgbClr val="FFFF00"/>
                </a:solidFill>
              </a:rPr>
              <a:t>-</a:t>
            </a:r>
            <a:r>
              <a:rPr lang="sk-SK" sz="2000" dirty="0" smtClean="0">
                <a:solidFill>
                  <a:srgbClr val="FFFF00"/>
                </a:solidFill>
              </a:rPr>
              <a:t> (aq) → La(OH)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</a:t>
            </a:r>
          </a:p>
          <a:p>
            <a:pPr>
              <a:buClr>
                <a:srgbClr val="FFFF00"/>
              </a:buClr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Ich zásaditosť rastie s rastúcim Z, preto iba Sc reaguje v nadbytku OH</a:t>
            </a:r>
            <a:r>
              <a:rPr lang="sk-SK" sz="2000" baseline="30000" dirty="0" smtClean="0">
                <a:solidFill>
                  <a:srgbClr val="FFFF00"/>
                </a:solidFill>
              </a:rPr>
              <a:t>-</a:t>
            </a:r>
            <a:endParaRPr lang="sk-SK" sz="2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Sc(OH)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 + 3H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30000" dirty="0" smtClean="0">
                <a:solidFill>
                  <a:srgbClr val="FFFF00"/>
                </a:solidFill>
              </a:rPr>
              <a:t>+</a:t>
            </a:r>
            <a:r>
              <a:rPr lang="sk-SK" sz="2000" dirty="0" smtClean="0">
                <a:solidFill>
                  <a:srgbClr val="FFFF00"/>
                </a:solidFill>
              </a:rPr>
              <a:t> (aq) →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sk-SK" sz="2000" dirty="0" smtClean="0">
                <a:solidFill>
                  <a:srgbClr val="FFFF00"/>
                </a:solidFill>
              </a:rPr>
              <a:t>Sc (H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O)</a:t>
            </a:r>
            <a:r>
              <a:rPr lang="sk-SK" sz="2000" baseline="-25000" dirty="0" smtClean="0">
                <a:solidFill>
                  <a:srgbClr val="FFFF00"/>
                </a:solidFill>
              </a:rPr>
              <a:t>6</a:t>
            </a:r>
            <a:r>
              <a:rPr lang="sk-SK" sz="2000" dirty="0" smtClean="0">
                <a:solidFill>
                  <a:srgbClr val="FFFF00"/>
                </a:solidFill>
              </a:rPr>
              <a:t>]</a:t>
            </a:r>
            <a:r>
              <a:rPr lang="sk-SK" sz="2000" baseline="30000" dirty="0" smtClean="0">
                <a:solidFill>
                  <a:srgbClr val="FFFF00"/>
                </a:solidFill>
              </a:rPr>
              <a:t>3+</a:t>
            </a:r>
            <a:r>
              <a:rPr lang="sk-SK" sz="2000" dirty="0" smtClean="0">
                <a:solidFill>
                  <a:srgbClr val="FFFF00"/>
                </a:solidFill>
              </a:rPr>
              <a:t> (aq)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Sc(OH)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 + 3OH</a:t>
            </a:r>
            <a:r>
              <a:rPr lang="sk-SK" sz="2000" baseline="30000" dirty="0" smtClean="0">
                <a:solidFill>
                  <a:srgbClr val="FFFF00"/>
                </a:solidFill>
              </a:rPr>
              <a:t>-</a:t>
            </a:r>
            <a:r>
              <a:rPr lang="sk-SK" sz="2000" dirty="0" smtClean="0">
                <a:solidFill>
                  <a:srgbClr val="FFFF00"/>
                </a:solidFill>
              </a:rPr>
              <a:t> (aq) → </a:t>
            </a:r>
            <a:r>
              <a:rPr lang="en-US" sz="2000" dirty="0" smtClean="0">
                <a:solidFill>
                  <a:srgbClr val="FFFF00"/>
                </a:solidFill>
              </a:rPr>
              <a:t>[</a:t>
            </a:r>
            <a:r>
              <a:rPr lang="sk-SK" sz="2000" dirty="0" smtClean="0">
                <a:solidFill>
                  <a:srgbClr val="FFFF00"/>
                </a:solidFill>
              </a:rPr>
              <a:t>Sc (OH)</a:t>
            </a:r>
            <a:r>
              <a:rPr lang="sk-SK" sz="2000" baseline="-25000" dirty="0" smtClean="0">
                <a:solidFill>
                  <a:srgbClr val="FFFF00"/>
                </a:solidFill>
              </a:rPr>
              <a:t>6</a:t>
            </a:r>
            <a:r>
              <a:rPr lang="sk-SK" sz="2000" dirty="0" smtClean="0">
                <a:solidFill>
                  <a:srgbClr val="FFFF00"/>
                </a:solidFill>
              </a:rPr>
              <a:t>]</a:t>
            </a:r>
            <a:r>
              <a:rPr lang="sk-SK" sz="2000" baseline="30000" dirty="0" smtClean="0">
                <a:solidFill>
                  <a:srgbClr val="FFFF00"/>
                </a:solidFill>
              </a:rPr>
              <a:t>3-</a:t>
            </a:r>
            <a:r>
              <a:rPr lang="sk-SK" sz="2000" dirty="0" smtClean="0">
                <a:solidFill>
                  <a:srgbClr val="FFFF00"/>
                </a:solidFill>
              </a:rPr>
              <a:t> (aq)</a:t>
            </a:r>
          </a:p>
          <a:p>
            <a:pPr>
              <a:buClr>
                <a:srgbClr val="FFFF00"/>
              </a:buClr>
              <a:buNone/>
            </a:pPr>
            <a:endParaRPr lang="sk-SK" sz="2000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None/>
            </a:pPr>
            <a:endParaRPr lang="sk-SK" sz="2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6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6" name="Picture 5" descr="ScOH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572008"/>
            <a:ext cx="2143140" cy="1864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6000768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[</a:t>
            </a:r>
            <a:r>
              <a:rPr lang="sk-SK" dirty="0" smtClean="0">
                <a:solidFill>
                  <a:srgbClr val="FFFF00"/>
                </a:solidFill>
              </a:rPr>
              <a:t>Sc (OH)</a:t>
            </a:r>
            <a:r>
              <a:rPr lang="sk-SK" baseline="-25000" dirty="0" smtClean="0">
                <a:solidFill>
                  <a:srgbClr val="FFFF00"/>
                </a:solidFill>
              </a:rPr>
              <a:t>6</a:t>
            </a:r>
            <a:r>
              <a:rPr lang="sk-SK" dirty="0" smtClean="0">
                <a:solidFill>
                  <a:srgbClr val="FFFF00"/>
                </a:solidFill>
              </a:rPr>
              <a:t>]</a:t>
            </a:r>
            <a:r>
              <a:rPr lang="sk-SK" baseline="30000" dirty="0" smtClean="0">
                <a:solidFill>
                  <a:srgbClr val="FFFF00"/>
                </a:solidFill>
              </a:rPr>
              <a:t>3-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u="sng" dirty="0" smtClean="0">
                <a:solidFill>
                  <a:srgbClr val="FFFF00"/>
                </a:solidFill>
              </a:rPr>
              <a:t>Halogenidy :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 Sc, Y, La tvoria halogenidy, kt sú dobre rozpustné vo vode (okrem fluoridov), kde kryštalizujú ako hydráty.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Príprava – priama reakcia kovu s halogénom :</a:t>
            </a:r>
          </a:p>
          <a:p>
            <a:pPr algn="ctr"/>
            <a:r>
              <a:rPr lang="sk-SK" sz="2000" dirty="0" smtClean="0">
                <a:solidFill>
                  <a:srgbClr val="FFFF00"/>
                </a:solidFill>
              </a:rPr>
              <a:t>2 Sc (s) + 3 Cl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 (g) → 2 ScCl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Bezvodé halogenidy nieje možné pripraviť dehydratáciou ich kryštalohydrátov – dochádza ku hydrolýze :</a:t>
            </a:r>
          </a:p>
          <a:p>
            <a:pPr algn="ctr"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2 ScCl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. 6H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 (s) → Sc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</a:t>
            </a:r>
            <a:r>
              <a:rPr lang="sk-SK" sz="2000" baseline="-25000" dirty="0" smtClean="0">
                <a:solidFill>
                  <a:srgbClr val="FFFF00"/>
                </a:solidFill>
              </a:rPr>
              <a:t>3</a:t>
            </a:r>
            <a:r>
              <a:rPr lang="sk-SK" sz="2000" dirty="0" smtClean="0">
                <a:solidFill>
                  <a:srgbClr val="FFFF00"/>
                </a:solidFill>
              </a:rPr>
              <a:t> (s) + 6HCl (g) + 9H</a:t>
            </a:r>
            <a:r>
              <a:rPr lang="sk-SK" sz="2000" baseline="-25000" dirty="0" smtClean="0">
                <a:solidFill>
                  <a:srgbClr val="FFFF00"/>
                </a:solidFill>
              </a:rPr>
              <a:t>2</a:t>
            </a:r>
            <a:r>
              <a:rPr lang="sk-SK" sz="2000" dirty="0" smtClean="0">
                <a:solidFill>
                  <a:srgbClr val="FFFF00"/>
                </a:solidFill>
              </a:rPr>
              <a:t>O (g)</a:t>
            </a:r>
          </a:p>
          <a:p>
            <a:pPr>
              <a:buNone/>
            </a:pPr>
            <a:r>
              <a:rPr lang="sk-SK" sz="2000" u="sng" dirty="0" smtClean="0">
                <a:solidFill>
                  <a:srgbClr val="FFFF00"/>
                </a:solidFill>
              </a:rPr>
              <a:t>Soli silných kyselín</a:t>
            </a:r>
          </a:p>
          <a:p>
            <a:r>
              <a:rPr lang="sk-SK" sz="2000" dirty="0" smtClean="0">
                <a:solidFill>
                  <a:srgbClr val="FFFF00"/>
                </a:solidFill>
              </a:rPr>
              <a:t>Sú vo vode rozpustne, pri zahriatí podobne ako hydráty halogenidov hydrolyzujú:</a:t>
            </a:r>
          </a:p>
          <a:p>
            <a:pPr>
              <a:buNone/>
            </a:pPr>
            <a:endParaRPr lang="sk-SK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</a:rPr>
              <a:t>Pre porovnanie:</a:t>
            </a:r>
          </a:p>
          <a:p>
            <a:pPr>
              <a:buNone/>
            </a:pPr>
            <a:endParaRPr lang="sk-SK" sz="2000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7</a:t>
            </a:fld>
            <a:endParaRPr lang="sk-SK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28662" y="4500570"/>
          <a:ext cx="7376914" cy="428628"/>
        </p:xfrm>
        <a:graphic>
          <a:graphicData uri="http://schemas.openxmlformats.org/presentationml/2006/ole">
            <p:oleObj spid="_x0000_s1026" name="Equation" r:id="rId3" imgW="41526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71670" y="5572140"/>
          <a:ext cx="4857784" cy="410517"/>
        </p:xfrm>
        <a:graphic>
          <a:graphicData uri="http://schemas.openxmlformats.org/presentationml/2006/ole">
            <p:oleObj spid="_x0000_s1028" name="Equation" r:id="rId4" imgW="2705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321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9933"/>
                </a:solidFill>
              </a:rPr>
              <a:t>lantanoidy</a:t>
            </a:r>
            <a:endParaRPr lang="sk-SK" sz="3600" dirty="0">
              <a:solidFill>
                <a:srgbClr val="FF99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8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8941" y="3429000"/>
            <a:ext cx="45222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135729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933"/>
              </a:buClr>
              <a:buFont typeface="Arial" pitchFamily="34" charset="0"/>
              <a:buChar char="•"/>
            </a:pPr>
            <a:r>
              <a:rPr lang="sk-SK" dirty="0" smtClean="0">
                <a:solidFill>
                  <a:srgbClr val="FFFF00"/>
                </a:solidFill>
              </a:rPr>
              <a:t>Prvky 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dirty="0" smtClean="0">
                <a:solidFill>
                  <a:srgbClr val="FFFF00"/>
                </a:solidFill>
              </a:rPr>
              <a:t>-bloku tvorené 14 prvkami nasledujúcimi za lantánom počínajúc cérom až po lutécium, ktoré obsadzujú 4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dirty="0" smtClean="0">
                <a:solidFill>
                  <a:srgbClr val="FFFF00"/>
                </a:solidFill>
              </a:rPr>
              <a:t> orbitály.</a:t>
            </a:r>
          </a:p>
          <a:p>
            <a:pPr>
              <a:buClr>
                <a:srgbClr val="FF9933"/>
              </a:buClr>
              <a:buFont typeface="Arial" pitchFamily="34" charset="0"/>
              <a:buChar char="•"/>
            </a:pPr>
            <a:r>
              <a:rPr lang="sk-SK" dirty="0" smtClean="0">
                <a:solidFill>
                  <a:srgbClr val="FFFF00"/>
                </a:solidFill>
              </a:rPr>
              <a:t>Charakteristické  ox. číslo  III,  ale atómy niektorých lantanoidov sa nachádzajú aj v iných ox. stupňoch napr.: Ce(IV), Eu(II)  (4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baseline="30000" dirty="0" smtClean="0">
                <a:solidFill>
                  <a:srgbClr val="FFFF00"/>
                </a:solidFill>
              </a:rPr>
              <a:t>7</a:t>
            </a:r>
            <a:r>
              <a:rPr lang="sk-SK" dirty="0" smtClean="0">
                <a:solidFill>
                  <a:srgbClr val="FFFF00"/>
                </a:solidFill>
              </a:rPr>
              <a:t>); Tb(IV) (4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baseline="30000" dirty="0" smtClean="0">
                <a:solidFill>
                  <a:srgbClr val="FFFF00"/>
                </a:solidFill>
              </a:rPr>
              <a:t>7</a:t>
            </a:r>
            <a:r>
              <a:rPr lang="sk-SK" dirty="0" smtClean="0">
                <a:solidFill>
                  <a:srgbClr val="FFFF00"/>
                </a:solidFill>
              </a:rPr>
              <a:t>);  Yb(II) (4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baseline="30000" dirty="0" smtClean="0">
                <a:solidFill>
                  <a:srgbClr val="FFFF00"/>
                </a:solidFill>
              </a:rPr>
              <a:t>14</a:t>
            </a:r>
            <a:r>
              <a:rPr lang="sk-SK" dirty="0" smtClean="0">
                <a:solidFill>
                  <a:srgbClr val="FFFF00"/>
                </a:solidFill>
              </a:rPr>
              <a:t>)</a:t>
            </a:r>
          </a:p>
          <a:p>
            <a:pPr>
              <a:buClr>
                <a:srgbClr val="FF9933"/>
              </a:buClr>
              <a:buFont typeface="Arial" pitchFamily="34" charset="0"/>
              <a:buChar char="•"/>
            </a:pPr>
            <a:r>
              <a:rPr lang="sk-SK" dirty="0" smtClean="0">
                <a:solidFill>
                  <a:srgbClr val="FFFF00"/>
                </a:solidFill>
              </a:rPr>
              <a:t>V dôsledku slabého tieniaceho účinku rastúceho náboja jadra 4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dirty="0" smtClean="0">
                <a:solidFill>
                  <a:srgbClr val="FFFF00"/>
                </a:solidFill>
              </a:rPr>
              <a:t>  (5</a:t>
            </a:r>
            <a:r>
              <a:rPr lang="sk-SK" i="1" dirty="0" smtClean="0">
                <a:solidFill>
                  <a:srgbClr val="FFFF00"/>
                </a:solidFill>
              </a:rPr>
              <a:t>f</a:t>
            </a:r>
            <a:r>
              <a:rPr lang="sk-SK" dirty="0" smtClean="0">
                <a:solidFill>
                  <a:srgbClr val="FFFF00"/>
                </a:solidFill>
              </a:rPr>
              <a:t>) elektrónmi dochádza k zvýšenému priťahovaniu vonkajších elektr. jadrom, čo sa prejaví zmenšovaním polomerov atómov ako aj katiónov – </a:t>
            </a:r>
            <a:r>
              <a:rPr lang="sk-SK" dirty="0" smtClean="0">
                <a:solidFill>
                  <a:srgbClr val="FFA41D"/>
                </a:solidFill>
              </a:rPr>
              <a:t>lantanoidová (aktinoidová) kontrakcia.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36" y="3607590"/>
            <a:ext cx="4286288" cy="27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A41D"/>
                </a:solidFill>
              </a:rPr>
              <a:t>aktinoidy</a:t>
            </a:r>
            <a:endParaRPr lang="sk-SK" sz="3600" dirty="0">
              <a:solidFill>
                <a:srgbClr val="FFA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 smtClean="0">
                <a:solidFill>
                  <a:srgbClr val="FFFF00"/>
                </a:solidFill>
              </a:rPr>
              <a:t>Prvky </a:t>
            </a:r>
            <a:r>
              <a:rPr lang="sk-SK" sz="1800" i="1" dirty="0" smtClean="0">
                <a:solidFill>
                  <a:srgbClr val="FFFF00"/>
                </a:solidFill>
              </a:rPr>
              <a:t>f</a:t>
            </a:r>
            <a:r>
              <a:rPr lang="sk-SK" sz="1800" dirty="0" smtClean="0">
                <a:solidFill>
                  <a:srgbClr val="FFFF00"/>
                </a:solidFill>
              </a:rPr>
              <a:t>-bloku tvorené 14 prvkami nasledujúcimi za aktíniom počínajúc tóriom až po lawrencium, ktoré obsadzujú 5</a:t>
            </a:r>
            <a:r>
              <a:rPr lang="sk-SK" sz="1800" i="1" dirty="0" smtClean="0">
                <a:solidFill>
                  <a:srgbClr val="FFFF00"/>
                </a:solidFill>
              </a:rPr>
              <a:t>f</a:t>
            </a:r>
            <a:r>
              <a:rPr lang="sk-SK" sz="1800" dirty="0" smtClean="0">
                <a:solidFill>
                  <a:srgbClr val="FFFF00"/>
                </a:solidFill>
              </a:rPr>
              <a:t> orbitály.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Všetky sú rádioaktívne.</a:t>
            </a:r>
          </a:p>
          <a:p>
            <a:r>
              <a:rPr lang="sk-SK" sz="1800" dirty="0" smtClean="0">
                <a:solidFill>
                  <a:srgbClr val="FFFF00"/>
                </a:solidFill>
              </a:rPr>
              <a:t>Transurány – prvky nasledujúce za uránom, Z= 93</a:t>
            </a:r>
            <a:r>
              <a:rPr lang="en-US" sz="1800" dirty="0" smtClean="0">
                <a:solidFill>
                  <a:srgbClr val="FFFF00"/>
                </a:solidFill>
              </a:rPr>
              <a:t> &lt;</a:t>
            </a:r>
            <a:endParaRPr lang="sk-SK" sz="1800" dirty="0" smtClean="0">
              <a:solidFill>
                <a:srgbClr val="FFFF00"/>
              </a:solidFill>
            </a:endParaRP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Jaroslav Mandzák - Anorganická Chémia II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A3AF-5554-4F0F-A99D-7052993D0168}" type="slidenum">
              <a:rPr lang="sk-SK" smtClean="0">
                <a:solidFill>
                  <a:srgbClr val="FFFF00"/>
                </a:solidFill>
              </a:rPr>
              <a:pPr/>
              <a:t>9</a:t>
            </a:fld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941" y="3286124"/>
            <a:ext cx="45222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2183942" cy="191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922</TotalTime>
  <Words>1492</Words>
  <Application>Microsoft Office PowerPoint</Application>
  <PresentationFormat>On-screen Show (4:3)</PresentationFormat>
  <Paragraphs>136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Equation</vt:lpstr>
      <vt:lpstr>Univerzita Pavla Jozefe Šafárika Prírodovedecká Fakulta Ústav chemických vied</vt:lpstr>
      <vt:lpstr>všeobecné vlastnosti prvkov 3. skupiny</vt:lpstr>
      <vt:lpstr>Charakteristika prvkov 3.skupiny</vt:lpstr>
      <vt:lpstr>Slide 4</vt:lpstr>
      <vt:lpstr>reaktivita</vt:lpstr>
      <vt:lpstr>vlastnosti zlúčenín</vt:lpstr>
      <vt:lpstr>Slide 7</vt:lpstr>
      <vt:lpstr>lantanoidy</vt:lpstr>
      <vt:lpstr>aktinoidy</vt:lpstr>
      <vt:lpstr>aplikovaná chémia</vt:lpstr>
      <vt:lpstr>Slide 11</vt:lpstr>
      <vt:lpstr>Slide 12</vt:lpstr>
      <vt:lpstr>Slide 13</vt:lpstr>
      <vt:lpstr>použitá literatúra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: Sc, Y, La, Lantanoidy a Aktinoidy</dc:title>
  <dc:creator>ibm1.8</dc:creator>
  <cp:lastModifiedBy>ibm1.8</cp:lastModifiedBy>
  <cp:revision>67</cp:revision>
  <dcterms:created xsi:type="dcterms:W3CDTF">2008-10-16T18:03:18Z</dcterms:created>
  <dcterms:modified xsi:type="dcterms:W3CDTF">2008-10-19T12:08:55Z</dcterms:modified>
</cp:coreProperties>
</file>