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67" autoAdjust="0"/>
    <p:restoredTop sz="86333" autoAdjust="0"/>
  </p:normalViewPr>
  <p:slideViewPr>
    <p:cSldViewPr>
      <p:cViewPr varScale="1">
        <p:scale>
          <a:sx n="79" d="100"/>
          <a:sy n="79" d="100"/>
        </p:scale>
        <p:origin x="-14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8455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5794D2-F082-463C-9F2B-D3079E22C0AF}" type="datetimeFigureOut">
              <a:rPr lang="sk-SK" smtClean="0"/>
              <a:pPr/>
              <a:t>24. 2. 2009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1A633E-BFA3-4133-ADC7-41BA6043DE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1571613"/>
            <a:ext cx="8458200" cy="2000263"/>
          </a:xfrm>
        </p:spPr>
        <p:txBody>
          <a:bodyPr/>
          <a:lstStyle/>
          <a:p>
            <a:r>
              <a:rPr lang="sk-SK" sz="4800" b="1" dirty="0" err="1" smtClean="0"/>
              <a:t>Pyrosequencing</a:t>
            </a:r>
            <a:endParaRPr lang="sk-SK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5500702"/>
            <a:ext cx="8458200" cy="1000132"/>
          </a:xfrm>
        </p:spPr>
        <p:txBody>
          <a:bodyPr/>
          <a:lstStyle/>
          <a:p>
            <a:r>
              <a:rPr lang="sk-SK" smtClean="0"/>
              <a:t>J.L.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2844" y="428604"/>
            <a:ext cx="8686800" cy="6143668"/>
          </a:xfrm>
        </p:spPr>
        <p:txBody>
          <a:bodyPr>
            <a:normAutofit fontScale="90000"/>
          </a:bodyPr>
          <a:lstStyle/>
          <a:p>
            <a:r>
              <a:rPr lang="sk-SK" sz="1200" dirty="0" smtClean="0"/>
              <a:t/>
            </a:r>
            <a:br>
              <a:rPr lang="sk-SK" sz="1200" dirty="0" smtClean="0"/>
            </a:br>
            <a:r>
              <a:rPr lang="sk-SK" sz="1200" dirty="0" smtClean="0"/>
              <a:t/>
            </a:r>
            <a:br>
              <a:rPr lang="sk-SK" sz="1200" dirty="0" smtClean="0"/>
            </a:br>
            <a:r>
              <a:rPr lang="sk-SK" sz="1200" dirty="0" smtClean="0"/>
              <a:t/>
            </a:r>
            <a:br>
              <a:rPr lang="sk-SK" sz="1200" dirty="0" smtClean="0"/>
            </a:b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cap="none" dirty="0" err="1" smtClean="0"/>
              <a:t>Pyrosekvenovanie</a:t>
            </a:r>
            <a:r>
              <a:rPr lang="sk-SK" sz="1600" cap="none" dirty="0" smtClean="0"/>
              <a:t/>
            </a:r>
            <a:br>
              <a:rPr lang="sk-SK" sz="1600" cap="none" dirty="0" smtClean="0"/>
            </a:br>
            <a:r>
              <a:rPr lang="sk-SK" sz="1600" cap="none" dirty="0" smtClean="0"/>
              <a:t/>
            </a:r>
            <a:br>
              <a:rPr lang="sk-SK" sz="1600" cap="none" dirty="0" smtClean="0"/>
            </a:br>
            <a:r>
              <a:rPr lang="sk-SK" sz="1600" cap="none" dirty="0" smtClean="0"/>
              <a:t>-je  </a:t>
            </a:r>
            <a:r>
              <a:rPr lang="sk-SK" sz="1600" cap="none" dirty="0" err="1" smtClean="0"/>
              <a:t>bioluminometrická</a:t>
            </a:r>
            <a:r>
              <a:rPr lang="sk-SK" sz="1600" cap="none" dirty="0" smtClean="0"/>
              <a:t>  </a:t>
            </a:r>
            <a:r>
              <a:rPr lang="sk-SK" sz="1600" cap="none" dirty="0" err="1" smtClean="0"/>
              <a:t>jednoskúmavková</a:t>
            </a:r>
            <a:r>
              <a:rPr lang="sk-SK" sz="1600" cap="none" dirty="0" smtClean="0"/>
              <a:t> </a:t>
            </a:r>
            <a:r>
              <a:rPr lang="sk-SK" sz="1600" cap="none" dirty="0" err="1" smtClean="0"/>
              <a:t>sekvenovanovacia</a:t>
            </a:r>
            <a:r>
              <a:rPr lang="sk-SK" sz="1600" cap="none" dirty="0" smtClean="0"/>
              <a:t>  metóda, </a:t>
            </a:r>
            <a:br>
              <a:rPr lang="sk-SK" sz="1600" cap="none" dirty="0" smtClean="0"/>
            </a:br>
            <a:r>
              <a:rPr lang="sk-SK" sz="1600" cap="none" dirty="0" smtClean="0"/>
              <a:t>ktorej  </a:t>
            </a:r>
            <a:r>
              <a:rPr lang="sk-SK" sz="1600" cap="none" dirty="0" smtClean="0"/>
              <a:t>výhodou </a:t>
            </a:r>
            <a:r>
              <a:rPr lang="sk-SK" sz="1600" cap="none" dirty="0" smtClean="0"/>
              <a:t>je kooperácia medzi 4 enzýmami pre monitorovanie syntézy dna.</a:t>
            </a:r>
            <a:br>
              <a:rPr lang="sk-SK" sz="1600" cap="none" dirty="0" smtClean="0"/>
            </a:br>
            <a:r>
              <a:rPr lang="sk-SK" sz="1600" cap="none" dirty="0" smtClean="0"/>
              <a:t/>
            </a:r>
            <a:br>
              <a:rPr lang="sk-SK" sz="1600" cap="none" dirty="0" smtClean="0"/>
            </a:br>
            <a:r>
              <a:rPr lang="sk-SK" sz="1600" cap="none" dirty="0" smtClean="0"/>
              <a:t>-V tomto </a:t>
            </a:r>
            <a:r>
              <a:rPr lang="sk-SK" sz="1600" cap="none" dirty="0" err="1" smtClean="0"/>
              <a:t>sekvenovaní</a:t>
            </a:r>
            <a:r>
              <a:rPr lang="sk-SK" sz="1600" cap="none" dirty="0" smtClean="0"/>
              <a:t>, ktoré prebieha počas syntézy dna kaskáda enzymatických reakcií vyprodukuje </a:t>
            </a:r>
            <a:r>
              <a:rPr lang="sk-SK" sz="1600" cap="none" dirty="0" err="1" smtClean="0"/>
              <a:t>detegovateľné</a:t>
            </a:r>
            <a:r>
              <a:rPr lang="sk-SK" sz="1600" cap="none" dirty="0" smtClean="0"/>
              <a:t> svetlo, ktoré je úmerné  zabudovaným </a:t>
            </a:r>
            <a:r>
              <a:rPr lang="sk-SK" sz="1600" cap="none" dirty="0" err="1" smtClean="0"/>
              <a:t>nukleotidom</a:t>
            </a:r>
            <a:r>
              <a:rPr lang="sk-SK" sz="1600" cap="none" dirty="0" smtClean="0"/>
              <a:t>.</a:t>
            </a:r>
            <a:br>
              <a:rPr lang="sk-SK" sz="1600" cap="none" dirty="0" smtClean="0"/>
            </a:br>
            <a:r>
              <a:rPr lang="sk-SK" sz="1600" cap="none" dirty="0" smtClean="0"/>
              <a:t/>
            </a:r>
            <a:br>
              <a:rPr lang="sk-SK" sz="1600" cap="none" dirty="0" smtClean="0"/>
            </a:br>
            <a:r>
              <a:rPr lang="sk-SK" sz="1600" cap="none" dirty="0" smtClean="0"/>
              <a:t>-Výhodou je </a:t>
            </a:r>
            <a:r>
              <a:rPr lang="sk-SK" sz="1600" cap="none" dirty="0" err="1" smtClean="0"/>
              <a:t>presneý</a:t>
            </a:r>
            <a:r>
              <a:rPr lang="sk-SK" sz="1600" cap="none" dirty="0" smtClean="0"/>
              <a:t> , </a:t>
            </a:r>
            <a:r>
              <a:rPr lang="sk-SK" sz="1600" cap="none" dirty="0" smtClean="0"/>
              <a:t>flexibilný </a:t>
            </a:r>
            <a:r>
              <a:rPr lang="sk-SK" sz="1600" cap="none" dirty="0" smtClean="0"/>
              <a:t>a paralelný </a:t>
            </a:r>
            <a:r>
              <a:rPr lang="sk-SK" sz="1600" cap="none" dirty="0" err="1" smtClean="0"/>
              <a:t>processing</a:t>
            </a:r>
            <a:r>
              <a:rPr lang="sk-SK" sz="1600" cap="none" dirty="0" smtClean="0"/>
              <a:t> </a:t>
            </a:r>
            <a:br>
              <a:rPr lang="sk-SK" sz="1600" cap="none" dirty="0" smtClean="0"/>
            </a:br>
            <a:r>
              <a:rPr lang="sk-SK" sz="1600" cap="none" dirty="0" smtClean="0"/>
              <a:t>rýchle </a:t>
            </a:r>
            <a:r>
              <a:rPr lang="sk-SK" sz="1600" cap="none" dirty="0" err="1" smtClean="0"/>
              <a:t>sekvenovanie</a:t>
            </a:r>
            <a:r>
              <a:rPr lang="sk-SK" sz="1600" cap="none" dirty="0" smtClean="0"/>
              <a:t>  krátkych  DNA  sekvencií (bar </a:t>
            </a:r>
            <a:r>
              <a:rPr lang="sk-SK" sz="1600" cap="none" dirty="0" err="1" smtClean="0"/>
              <a:t>codes</a:t>
            </a:r>
            <a:r>
              <a:rPr lang="sk-SK" sz="1600" cap="none" dirty="0" smtClean="0"/>
              <a:t>), bez gélovej  </a:t>
            </a:r>
            <a:r>
              <a:rPr lang="sk-SK" sz="1600" cap="none" dirty="0" err="1" smtClean="0"/>
              <a:t>elektroforézy</a:t>
            </a:r>
            <a:r>
              <a:rPr lang="sk-SK" sz="1600" cap="none" dirty="0" smtClean="0"/>
              <a:t/>
            </a:r>
            <a:br>
              <a:rPr lang="sk-SK" sz="1600" cap="none" dirty="0" smtClean="0"/>
            </a:br>
            <a:r>
              <a:rPr lang="sk-SK" sz="1600" cap="none" dirty="0" smtClean="0"/>
              <a:t/>
            </a:r>
            <a:br>
              <a:rPr lang="sk-SK" sz="1600" cap="none" dirty="0" smtClean="0"/>
            </a:br>
            <a:r>
              <a:rPr lang="sk-SK" sz="1600" cap="none" dirty="0" smtClean="0"/>
              <a:t/>
            </a:r>
            <a:br>
              <a:rPr lang="sk-SK" sz="1600" cap="none" dirty="0" smtClean="0"/>
            </a:br>
            <a:r>
              <a:rPr lang="sk-SK" sz="1600" cap="none" dirty="0" smtClean="0"/>
              <a:t/>
            </a:r>
            <a:br>
              <a:rPr lang="sk-SK" sz="1600" cap="none" dirty="0" smtClean="0"/>
            </a:br>
            <a:r>
              <a:rPr lang="sk-SK" sz="1600" cap="none" dirty="0" smtClean="0"/>
              <a:t/>
            </a:r>
            <a:br>
              <a:rPr lang="sk-SK" sz="1600" cap="none" dirty="0" smtClean="0"/>
            </a:br>
            <a:r>
              <a:rPr lang="sk-SK" sz="1600" cap="none" dirty="0" smtClean="0"/>
              <a:t/>
            </a:r>
            <a:br>
              <a:rPr lang="sk-SK" sz="1600" cap="none" dirty="0" smtClean="0"/>
            </a:br>
            <a:r>
              <a:rPr lang="sk-SK" sz="1600" cap="none" dirty="0" smtClean="0"/>
              <a:t/>
            </a:r>
            <a:br>
              <a:rPr lang="sk-SK" sz="1600" cap="none" dirty="0" smtClean="0"/>
            </a:br>
            <a:r>
              <a:rPr lang="sk-SK" sz="1600" cap="none" dirty="0" smtClean="0"/>
              <a:t>využitie:  SNP</a:t>
            </a:r>
            <a:br>
              <a:rPr lang="sk-SK" sz="1600" cap="none" dirty="0" smtClean="0"/>
            </a:br>
            <a:r>
              <a:rPr lang="sk-SK" sz="1600" cap="none" dirty="0" smtClean="0"/>
              <a:t>                   identifikácia </a:t>
            </a:r>
            <a:r>
              <a:rPr lang="sk-SK" sz="1600" cap="none" dirty="0" err="1" smtClean="0"/>
              <a:t>haplotypov</a:t>
            </a:r>
            <a:r>
              <a:rPr lang="sk-SK" sz="1600" cap="none" dirty="0" smtClean="0"/>
              <a:t> u  hepatitídy typu C</a:t>
            </a:r>
            <a:r>
              <a:rPr lang="sk-SK" sz="1600" cap="none" baseline="30000" dirty="0" smtClean="0"/>
              <a:t/>
            </a:r>
            <a:br>
              <a:rPr lang="sk-SK" sz="1600" cap="none" baseline="30000" dirty="0" smtClean="0"/>
            </a:br>
            <a:r>
              <a:rPr lang="sk-SK" sz="1600" cap="none" dirty="0" smtClean="0"/>
              <a:t>                   detekcia </a:t>
            </a:r>
            <a:r>
              <a:rPr lang="sk-SK" sz="1600" cap="none" baseline="30000" dirty="0" smtClean="0"/>
              <a:t> </a:t>
            </a:r>
            <a:r>
              <a:rPr lang="sk-SK" sz="1600" cap="none" dirty="0" smtClean="0"/>
              <a:t>bodových mutácií</a:t>
            </a:r>
            <a:br>
              <a:rPr lang="sk-SK" sz="1600" cap="none" dirty="0" smtClean="0"/>
            </a:br>
            <a:r>
              <a:rPr lang="sk-SK" sz="1600" cap="none" baseline="30000" dirty="0" smtClean="0"/>
              <a:t/>
            </a:r>
            <a:br>
              <a:rPr lang="sk-SK" sz="1600" cap="none" baseline="30000" dirty="0" smtClean="0"/>
            </a:br>
            <a:r>
              <a:rPr lang="sk-SK" sz="1400" baseline="30000" dirty="0" smtClean="0"/>
              <a:t/>
            </a:r>
            <a:br>
              <a:rPr lang="sk-SK" sz="1400" baseline="30000" dirty="0" smtClean="0"/>
            </a:br>
            <a:r>
              <a:rPr lang="sk-SK" sz="1400" baseline="30000" dirty="0" smtClean="0"/>
              <a:t/>
            </a:r>
            <a:br>
              <a:rPr lang="sk-SK" sz="14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sk-SK" sz="1200" baseline="30000" dirty="0" smtClean="0"/>
              <a:t/>
            </a:r>
            <a:br>
              <a:rPr lang="sk-SK" sz="1200" baseline="300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endParaRPr lang="sk-SK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94680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sk-SK" sz="5600" b="1" dirty="0" smtClean="0"/>
              <a:t>Krok 1</a:t>
            </a:r>
          </a:p>
          <a:p>
            <a:pPr>
              <a:buNone/>
            </a:pPr>
            <a:r>
              <a:rPr lang="sk-SK" sz="5600" dirty="0" err="1" smtClean="0"/>
              <a:t>Primer</a:t>
            </a:r>
            <a:r>
              <a:rPr lang="sk-SK" sz="5600" dirty="0" smtClean="0"/>
              <a:t> pre </a:t>
            </a:r>
            <a:r>
              <a:rPr lang="sk-SK" sz="5600" dirty="0" err="1" smtClean="0"/>
              <a:t>sekvenovanie</a:t>
            </a:r>
            <a:r>
              <a:rPr lang="sk-SK" sz="5600" dirty="0" smtClean="0"/>
              <a:t> je  </a:t>
            </a:r>
            <a:r>
              <a:rPr lang="sk-SK" sz="5600" dirty="0" err="1" smtClean="0"/>
              <a:t>prihybridozovaný</a:t>
            </a:r>
            <a:r>
              <a:rPr lang="sk-SK" sz="5600" dirty="0" smtClean="0"/>
              <a:t> </a:t>
            </a:r>
            <a:r>
              <a:rPr lang="sk-SK" sz="5600" dirty="0" smtClean="0"/>
              <a:t>k jednovláknovému, PCR </a:t>
            </a:r>
            <a:r>
              <a:rPr lang="sk-SK" sz="5600" dirty="0" err="1" smtClean="0"/>
              <a:t>amplifikovanému</a:t>
            </a:r>
            <a:r>
              <a:rPr lang="sk-SK" sz="5600" dirty="0" smtClean="0"/>
              <a:t>  DNA </a:t>
            </a:r>
            <a:r>
              <a:rPr lang="sk-SK" sz="5600" dirty="0" err="1" smtClean="0"/>
              <a:t>templátu</a:t>
            </a:r>
            <a:r>
              <a:rPr lang="sk-SK" sz="5600" dirty="0" smtClean="0"/>
              <a:t> a </a:t>
            </a:r>
            <a:r>
              <a:rPr lang="sk-SK" sz="5600" dirty="0" err="1" smtClean="0"/>
              <a:t>inkubovaný</a:t>
            </a:r>
            <a:r>
              <a:rPr lang="sk-SK" sz="5600" dirty="0" smtClean="0"/>
              <a:t> s </a:t>
            </a:r>
            <a:r>
              <a:rPr lang="sk-SK" sz="5600" dirty="0" err="1" smtClean="0"/>
              <a:t>enzýmamii</a:t>
            </a:r>
            <a:r>
              <a:rPr lang="sk-SK" sz="5600" dirty="0" smtClean="0"/>
              <a:t>: </a:t>
            </a:r>
          </a:p>
          <a:p>
            <a:pPr>
              <a:buNone/>
            </a:pPr>
            <a:r>
              <a:rPr lang="sk-SK" sz="5600" b="1" dirty="0" smtClean="0"/>
              <a:t>DNA </a:t>
            </a:r>
            <a:r>
              <a:rPr lang="sk-SK" sz="5600" b="1" dirty="0" err="1" smtClean="0"/>
              <a:t>polymeráza</a:t>
            </a:r>
            <a:endParaRPr lang="sk-SK" sz="5600" b="1" dirty="0" smtClean="0"/>
          </a:p>
          <a:p>
            <a:pPr>
              <a:buNone/>
            </a:pPr>
            <a:r>
              <a:rPr lang="sk-SK" sz="5600" b="1" dirty="0" smtClean="0"/>
              <a:t> ATP  </a:t>
            </a:r>
            <a:r>
              <a:rPr lang="sk-SK" sz="5600" b="1" dirty="0" err="1" smtClean="0"/>
              <a:t>sulfuryláza</a:t>
            </a:r>
            <a:endParaRPr lang="sk-SK" sz="5600" b="1" dirty="0" smtClean="0"/>
          </a:p>
          <a:p>
            <a:pPr>
              <a:buNone/>
            </a:pPr>
            <a:r>
              <a:rPr lang="sk-SK" sz="5600" b="1" dirty="0" smtClean="0"/>
              <a:t>         </a:t>
            </a:r>
            <a:r>
              <a:rPr lang="sk-SK" sz="5600" b="1" dirty="0" err="1" smtClean="0"/>
              <a:t>luciferáza</a:t>
            </a:r>
            <a:endParaRPr lang="sk-SK" sz="5600" b="1" dirty="0" smtClean="0"/>
          </a:p>
          <a:p>
            <a:pPr>
              <a:buNone/>
            </a:pPr>
            <a:r>
              <a:rPr lang="sk-SK" sz="5600" b="1" dirty="0" smtClean="0"/>
              <a:t>         </a:t>
            </a:r>
            <a:r>
              <a:rPr lang="sk-SK" sz="5600" b="1" dirty="0" err="1" smtClean="0"/>
              <a:t>apyráza</a:t>
            </a:r>
            <a:endParaRPr lang="sk-SK" sz="5600" b="1" dirty="0" smtClean="0"/>
          </a:p>
          <a:p>
            <a:endParaRPr lang="sk-SK" sz="5600" dirty="0" smtClean="0"/>
          </a:p>
          <a:p>
            <a:pPr>
              <a:buNone/>
            </a:pPr>
            <a:r>
              <a:rPr lang="sk-SK" sz="5600" dirty="0" smtClean="0"/>
              <a:t>substráty: adenozín-5</a:t>
            </a:r>
            <a:r>
              <a:rPr lang="en-US" sz="5600" dirty="0" smtClean="0"/>
              <a:t>’</a:t>
            </a:r>
            <a:r>
              <a:rPr lang="sk-SK" sz="5600" dirty="0" smtClean="0"/>
              <a:t>- </a:t>
            </a:r>
            <a:r>
              <a:rPr lang="sk-SK" sz="5600" dirty="0" err="1" smtClean="0"/>
              <a:t>fosfosulfát</a:t>
            </a:r>
            <a:r>
              <a:rPr lang="sk-SK" sz="5600" dirty="0" smtClean="0"/>
              <a:t> (APS)</a:t>
            </a:r>
          </a:p>
          <a:p>
            <a:pPr>
              <a:buNone/>
            </a:pPr>
            <a:r>
              <a:rPr lang="sk-SK" sz="5600" dirty="0" smtClean="0"/>
              <a:t>                   </a:t>
            </a:r>
            <a:r>
              <a:rPr lang="sk-SK" sz="5600" dirty="0" err="1" smtClean="0"/>
              <a:t>luciferín</a:t>
            </a:r>
            <a:endParaRPr lang="sk-SK" sz="5600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sk-SK" dirty="0" smtClean="0"/>
          </a:p>
          <a:p>
            <a:pPr>
              <a:buNone/>
            </a:pPr>
            <a:r>
              <a:rPr lang="sk-SK" sz="4900" b="1" dirty="0" smtClean="0"/>
              <a:t>Krok 2</a:t>
            </a:r>
            <a:endParaRPr lang="en-US" sz="4900" b="1" dirty="0" smtClean="0"/>
          </a:p>
          <a:p>
            <a:pPr>
              <a:buNone/>
            </a:pPr>
            <a:r>
              <a:rPr lang="en-US" sz="4900" dirty="0" smtClean="0"/>
              <a:t> </a:t>
            </a:r>
            <a:r>
              <a:rPr lang="sk-SK" sz="4900" dirty="0" smtClean="0"/>
              <a:t>Prvý zo 4 </a:t>
            </a:r>
            <a:r>
              <a:rPr lang="sk-SK" sz="4900" dirty="0" err="1" smtClean="0"/>
              <a:t>dNTP</a:t>
            </a:r>
            <a:r>
              <a:rPr lang="sk-SK" sz="4900" dirty="0" smtClean="0"/>
              <a:t> (</a:t>
            </a:r>
            <a:r>
              <a:rPr lang="sk-SK" sz="4900" dirty="0" err="1" smtClean="0"/>
              <a:t>deoxyribonukleotidtrifosfát</a:t>
            </a:r>
            <a:r>
              <a:rPr lang="sk-SK" sz="4900" dirty="0" smtClean="0"/>
              <a:t>) je pridaný k reakcii</a:t>
            </a:r>
          </a:p>
          <a:p>
            <a:pPr>
              <a:buNone/>
            </a:pPr>
            <a:r>
              <a:rPr lang="sk-SK" sz="4900" dirty="0" smtClean="0"/>
              <a:t>DNA </a:t>
            </a:r>
            <a:r>
              <a:rPr lang="sk-SK" sz="4900" dirty="0" err="1" smtClean="0"/>
              <a:t>polymeráza</a:t>
            </a:r>
            <a:r>
              <a:rPr lang="sk-SK" sz="4900" dirty="0" smtClean="0"/>
              <a:t> </a:t>
            </a:r>
            <a:r>
              <a:rPr lang="sk-SK" sz="4900" dirty="0" err="1" smtClean="0"/>
              <a:t>katalyzuje</a:t>
            </a:r>
            <a:r>
              <a:rPr lang="sk-SK" sz="4900" dirty="0" smtClean="0"/>
              <a:t>  zabudovanie </a:t>
            </a:r>
            <a:r>
              <a:rPr lang="sk-SK" sz="4900" dirty="0" err="1" smtClean="0"/>
              <a:t>deoxyribonukleotidtrifosfátu</a:t>
            </a:r>
            <a:r>
              <a:rPr lang="sk-SK" sz="4900" dirty="0" smtClean="0"/>
              <a:t> do DNA vlákna, ak je komplementárny k báze  v </a:t>
            </a:r>
            <a:r>
              <a:rPr lang="sk-SK" sz="4900" dirty="0" err="1" smtClean="0"/>
              <a:t>templátovom</a:t>
            </a:r>
            <a:r>
              <a:rPr lang="sk-SK" sz="4900" dirty="0" smtClean="0"/>
              <a:t> vlákne.</a:t>
            </a:r>
          </a:p>
          <a:p>
            <a:pPr>
              <a:buNone/>
            </a:pPr>
            <a:endParaRPr lang="sk-SK" sz="4900" dirty="0" smtClean="0"/>
          </a:p>
          <a:p>
            <a:pPr>
              <a:buNone/>
            </a:pPr>
            <a:r>
              <a:rPr lang="sk-SK" sz="4900" dirty="0" smtClean="0"/>
              <a:t>Tento krok, keď je  </a:t>
            </a:r>
            <a:r>
              <a:rPr lang="sk-SK" sz="4900" dirty="0" err="1" smtClean="0"/>
              <a:t>nukleotid</a:t>
            </a:r>
            <a:r>
              <a:rPr lang="sk-SK" sz="4900" dirty="0" smtClean="0"/>
              <a:t> zabudovaný je sprevádzaný  uvoľnením  </a:t>
            </a:r>
            <a:r>
              <a:rPr lang="sk-SK" sz="4900" b="1" dirty="0" err="1" smtClean="0"/>
              <a:t>pyrofosfátu</a:t>
            </a:r>
            <a:r>
              <a:rPr lang="sk-SK" sz="4900" b="1" dirty="0" smtClean="0"/>
              <a:t> </a:t>
            </a:r>
            <a:r>
              <a:rPr lang="sk-SK" sz="4900" dirty="0" smtClean="0"/>
              <a:t>(</a:t>
            </a:r>
            <a:r>
              <a:rPr lang="sk-SK" sz="4900" dirty="0" err="1" smtClean="0"/>
              <a:t>PPi</a:t>
            </a:r>
            <a:r>
              <a:rPr lang="sk-SK" sz="4900" dirty="0" smtClean="0"/>
              <a:t>) v  kvantite </a:t>
            </a:r>
            <a:r>
              <a:rPr lang="sk-SK" sz="4900" dirty="0" err="1" smtClean="0"/>
              <a:t>equimolárnej</a:t>
            </a:r>
            <a:r>
              <a:rPr lang="sk-SK" sz="4900" dirty="0" smtClean="0"/>
              <a:t> k  množstvu inkorporovaného </a:t>
            </a:r>
            <a:r>
              <a:rPr lang="sk-SK" sz="4900" dirty="0" err="1" smtClean="0"/>
              <a:t>nukleotidu</a:t>
            </a:r>
            <a:r>
              <a:rPr lang="sk-SK" sz="4900" dirty="0" smtClean="0"/>
              <a:t>.</a:t>
            </a:r>
          </a:p>
          <a:p>
            <a:endParaRPr lang="sk-SK" sz="4900" dirty="0" smtClean="0"/>
          </a:p>
          <a:p>
            <a:pPr>
              <a:buNone/>
            </a:pP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sk-SK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428868"/>
            <a:ext cx="4095761" cy="156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http://users.rcn.com/jkimball.ma.ultranet/BiologyPages/D/DNAsynthesis5eL3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69524"/>
            <a:ext cx="6929486" cy="464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600" b="1" dirty="0" smtClean="0"/>
              <a:t>Krok 3</a:t>
            </a:r>
          </a:p>
          <a:p>
            <a:r>
              <a:rPr lang="sk-SK" sz="1600" dirty="0" err="1" smtClean="0"/>
              <a:t>ATP-sulfuryláza</a:t>
            </a:r>
            <a:r>
              <a:rPr lang="sk-SK" sz="1600" dirty="0" smtClean="0"/>
              <a:t> kvantitatívne konvertuje </a:t>
            </a:r>
            <a:r>
              <a:rPr lang="sk-SK" sz="1600" dirty="0" err="1" smtClean="0"/>
              <a:t>PPi</a:t>
            </a:r>
            <a:r>
              <a:rPr lang="sk-SK" sz="1600" dirty="0" smtClean="0"/>
              <a:t>  na ATP v prítomnosti adenozín-5</a:t>
            </a:r>
            <a:r>
              <a:rPr lang="en-US" sz="1600" dirty="0" smtClean="0"/>
              <a:t>’</a:t>
            </a:r>
            <a:r>
              <a:rPr lang="sk-SK" sz="1600" dirty="0" smtClean="0"/>
              <a:t>-</a:t>
            </a:r>
            <a:r>
              <a:rPr lang="sk-SK" sz="1600" dirty="0" err="1" smtClean="0"/>
              <a:t>fosfosulfát</a:t>
            </a:r>
            <a:r>
              <a:rPr lang="sk-SK" sz="1600" dirty="0" smtClean="0"/>
              <a:t>. ATP riadi </a:t>
            </a:r>
            <a:r>
              <a:rPr lang="sk-SK" sz="1600" dirty="0" err="1" smtClean="0"/>
              <a:t>luciferázou</a:t>
            </a:r>
            <a:r>
              <a:rPr lang="sk-SK" sz="1600" dirty="0" smtClean="0"/>
              <a:t> </a:t>
            </a:r>
            <a:r>
              <a:rPr lang="sk-SK" sz="1600" dirty="0" err="1" smtClean="0"/>
              <a:t>sprostredkovanuú</a:t>
            </a:r>
            <a:r>
              <a:rPr lang="sk-SK" sz="1600" dirty="0" smtClean="0"/>
              <a:t> konverziu </a:t>
            </a:r>
            <a:r>
              <a:rPr lang="sk-SK" sz="1600" dirty="0" err="1" smtClean="0"/>
              <a:t>luciferínu</a:t>
            </a:r>
            <a:r>
              <a:rPr lang="sk-SK" sz="1600" dirty="0" smtClean="0"/>
              <a:t> na </a:t>
            </a:r>
            <a:r>
              <a:rPr lang="sk-SK" sz="1600" dirty="0" err="1" smtClean="0"/>
              <a:t>oxyluciferín</a:t>
            </a:r>
            <a:r>
              <a:rPr lang="sk-SK" sz="1600" dirty="0" smtClean="0"/>
              <a:t>, čo vytvára viditeľné  svetlo  v množstvách, ktoré sú úmerné k množstvu ATP. Svetlo produkované  reakciou, ktorá je </a:t>
            </a:r>
            <a:r>
              <a:rPr lang="sk-SK" sz="1600" dirty="0" err="1" smtClean="0"/>
              <a:t>katalyzovaná</a:t>
            </a:r>
            <a:r>
              <a:rPr lang="sk-SK" sz="1600" dirty="0" smtClean="0"/>
              <a:t> </a:t>
            </a:r>
            <a:r>
              <a:rPr lang="sk-SK" sz="1600" dirty="0" err="1" smtClean="0"/>
              <a:t>luciferázou</a:t>
            </a:r>
            <a:r>
              <a:rPr lang="sk-SK" sz="1600" dirty="0" smtClean="0"/>
              <a:t> </a:t>
            </a:r>
            <a:r>
              <a:rPr lang="sk-SK" sz="1600" dirty="0" err="1" smtClean="0"/>
              <a:t>je</a:t>
            </a:r>
            <a:r>
              <a:rPr lang="sk-SK" sz="1600" dirty="0" smtClean="0"/>
              <a:t> </a:t>
            </a:r>
            <a:r>
              <a:rPr lang="sk-SK" sz="1600" dirty="0" err="1" smtClean="0"/>
              <a:t>detegovná</a:t>
            </a:r>
            <a:r>
              <a:rPr lang="sk-SK" sz="1600" dirty="0" smtClean="0"/>
              <a:t> CCD kamerou (</a:t>
            </a:r>
            <a:r>
              <a:rPr lang="en-US" sz="1600" dirty="0" smtClean="0"/>
              <a:t>charge coupled device</a:t>
            </a:r>
            <a:r>
              <a:rPr lang="sk-SK" sz="1600" dirty="0" smtClean="0"/>
              <a:t>) a  videné ako pík v </a:t>
            </a:r>
            <a:r>
              <a:rPr lang="sk-SK" sz="1600" dirty="0" err="1" smtClean="0"/>
              <a:t>pyrograme</a:t>
            </a:r>
            <a:r>
              <a:rPr lang="en-US" sz="1600" dirty="0" smtClean="0"/>
              <a:t> ™</a:t>
            </a:r>
            <a:r>
              <a:rPr lang="sk-SK" sz="1600" dirty="0" smtClean="0"/>
              <a:t>.</a:t>
            </a:r>
          </a:p>
          <a:p>
            <a:r>
              <a:rPr lang="sk-SK" sz="1600" dirty="0" smtClean="0"/>
              <a:t>Každé svetlo signalizuje jeho úmernosť k </a:t>
            </a:r>
            <a:r>
              <a:rPr lang="sk-SK" sz="1600" dirty="0" err="1" smtClean="0"/>
              <a:t>množstu</a:t>
            </a:r>
            <a:r>
              <a:rPr lang="sk-SK" sz="1600" dirty="0" smtClean="0"/>
              <a:t> zabudovaných </a:t>
            </a:r>
            <a:r>
              <a:rPr lang="sk-SK" sz="1600" dirty="0" err="1" smtClean="0"/>
              <a:t>nukleotidov</a:t>
            </a:r>
            <a:r>
              <a:rPr lang="sk-SK" sz="1600" dirty="0" smtClean="0"/>
              <a:t>.</a:t>
            </a:r>
          </a:p>
          <a:p>
            <a:endParaRPr lang="sk-SK" sz="1600" dirty="0" smtClean="0"/>
          </a:p>
          <a:p>
            <a:endParaRPr lang="sk-SK" sz="1600" dirty="0" smtClean="0"/>
          </a:p>
          <a:p>
            <a:endParaRPr lang="sk-SK" sz="1600" dirty="0" smtClean="0"/>
          </a:p>
          <a:p>
            <a:endParaRPr lang="sk-SK" sz="1600" dirty="0" smtClean="0"/>
          </a:p>
          <a:p>
            <a:endParaRPr lang="sk-SK" sz="1600" dirty="0" smtClean="0"/>
          </a:p>
          <a:p>
            <a:endParaRPr lang="sk-SK" sz="1600" dirty="0" smtClean="0"/>
          </a:p>
          <a:p>
            <a:endParaRPr lang="sk-SK" sz="1600" dirty="0" smtClean="0"/>
          </a:p>
          <a:p>
            <a:endParaRPr lang="sk-SK" sz="16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429000"/>
            <a:ext cx="657229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428596" y="2357431"/>
            <a:ext cx="850112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Krok 4</a:t>
            </a:r>
          </a:p>
          <a:p>
            <a:r>
              <a:rPr lang="sk-SK" dirty="0" err="1" smtClean="0"/>
              <a:t>Apyráza</a:t>
            </a:r>
            <a:r>
              <a:rPr lang="sk-SK" dirty="0" smtClean="0"/>
              <a:t>, enzým degradujúci </a:t>
            </a:r>
            <a:r>
              <a:rPr lang="sk-SK" dirty="0" err="1" smtClean="0"/>
              <a:t>nukleotidy</a:t>
            </a:r>
            <a:r>
              <a:rPr lang="sk-SK" dirty="0" smtClean="0"/>
              <a:t>, kontinuálne degraduje nezabudované </a:t>
            </a:r>
            <a:r>
              <a:rPr lang="sk-SK" dirty="0" err="1" smtClean="0"/>
              <a:t>dNTP</a:t>
            </a:r>
            <a:r>
              <a:rPr lang="sk-SK" dirty="0" smtClean="0"/>
              <a:t> a nadbytočný ATP.</a:t>
            </a:r>
          </a:p>
          <a:p>
            <a:r>
              <a:rPr lang="sk-SK" dirty="0" err="1" smtClean="0"/>
              <a:t>Ked</a:t>
            </a:r>
            <a:r>
              <a:rPr lang="sk-SK" dirty="0" smtClean="0"/>
              <a:t> je degradácia kompletná, je pridaný ďalší </a:t>
            </a:r>
            <a:r>
              <a:rPr lang="sk-SK" dirty="0" err="1" smtClean="0"/>
              <a:t>dNTP</a:t>
            </a:r>
            <a:r>
              <a:rPr lang="sk-SK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 </a:t>
            </a:r>
            <a:endParaRPr lang="sk-SK" dirty="0" smtClean="0"/>
          </a:p>
          <a:p>
            <a:r>
              <a:rPr lang="sk-SK" b="1" dirty="0" smtClean="0"/>
              <a:t>Krok 5</a:t>
            </a:r>
          </a:p>
          <a:p>
            <a:r>
              <a:rPr lang="sk-SK" dirty="0" smtClean="0"/>
              <a:t>Pridanie </a:t>
            </a:r>
            <a:r>
              <a:rPr lang="sk-SK" dirty="0" err="1" smtClean="0"/>
              <a:t>dNTP</a:t>
            </a:r>
            <a:r>
              <a:rPr lang="sk-SK" dirty="0" smtClean="0"/>
              <a:t> sa </a:t>
            </a:r>
            <a:r>
              <a:rPr lang="sk-SK" dirty="0" err="1" smtClean="0"/>
              <a:t>uskutočnuje</a:t>
            </a:r>
            <a:r>
              <a:rPr lang="sk-SK" dirty="0" smtClean="0"/>
              <a:t> jeden po druhom. </a:t>
            </a:r>
            <a:r>
              <a:rPr lang="sk-SK" dirty="0" err="1" smtClean="0"/>
              <a:t>Deoxyadenozín</a:t>
            </a:r>
            <a:r>
              <a:rPr lang="sk-SK" dirty="0" smtClean="0"/>
              <a:t> </a:t>
            </a:r>
            <a:r>
              <a:rPr lang="el-GR" dirty="0" smtClean="0"/>
              <a:t>α</a:t>
            </a:r>
            <a:r>
              <a:rPr lang="sk-SK" dirty="0" smtClean="0"/>
              <a:t>-</a:t>
            </a:r>
            <a:r>
              <a:rPr lang="sk-SK" dirty="0" err="1" smtClean="0"/>
              <a:t>tiotrifosfát</a:t>
            </a:r>
            <a:r>
              <a:rPr lang="sk-SK" dirty="0" smtClean="0"/>
              <a:t> (</a:t>
            </a:r>
            <a:r>
              <a:rPr lang="sk-SK" dirty="0" err="1" smtClean="0"/>
              <a:t>dATPS</a:t>
            </a:r>
            <a:r>
              <a:rPr lang="sk-SK" dirty="0" smtClean="0"/>
              <a:t>) je používaný ako náhrada za  </a:t>
            </a:r>
            <a:r>
              <a:rPr lang="sk-SK" dirty="0" err="1" smtClean="0"/>
              <a:t>deoxyadenozín-trifosfát</a:t>
            </a:r>
            <a:r>
              <a:rPr lang="sk-SK" dirty="0" smtClean="0"/>
              <a:t>(</a:t>
            </a:r>
            <a:r>
              <a:rPr lang="sk-SK" dirty="0" err="1" smtClean="0"/>
              <a:t>dATP</a:t>
            </a:r>
            <a:r>
              <a:rPr lang="sk-SK" dirty="0" smtClean="0"/>
              <a:t>), pretože je účinne </a:t>
            </a:r>
            <a:r>
              <a:rPr lang="sk-SK" dirty="0" err="1" smtClean="0"/>
              <a:t>výužívaný</a:t>
            </a:r>
            <a:r>
              <a:rPr lang="sk-SK" dirty="0" smtClean="0"/>
              <a:t> </a:t>
            </a:r>
            <a:r>
              <a:rPr lang="sk-SK" dirty="0" smtClean="0"/>
              <a:t>DNA </a:t>
            </a:r>
            <a:r>
              <a:rPr lang="sk-SK" dirty="0" err="1" smtClean="0"/>
              <a:t>polymerázou</a:t>
            </a:r>
            <a:r>
              <a:rPr lang="sk-SK" dirty="0" smtClean="0"/>
              <a:t> ale nerozpoznávaný </a:t>
            </a:r>
            <a:r>
              <a:rPr lang="sk-SK" dirty="0" err="1" smtClean="0"/>
              <a:t>luciferázou</a:t>
            </a:r>
            <a:r>
              <a:rPr lang="sk-SK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k-SK" dirty="0" smtClean="0"/>
              <a:t>Počas tohto procesu je vytvorené komplementárne DNA vlákno  a </a:t>
            </a:r>
            <a:r>
              <a:rPr lang="sk-SK" dirty="0" err="1" smtClean="0"/>
              <a:t>nukleotidová</a:t>
            </a:r>
            <a:r>
              <a:rPr lang="sk-SK" dirty="0" smtClean="0"/>
              <a:t> sekvencia je zistená zo signálu, </a:t>
            </a:r>
            <a:r>
              <a:rPr lang="sk-SK" dirty="0" err="1" smtClean="0"/>
              <a:t>píku</a:t>
            </a:r>
            <a:r>
              <a:rPr lang="sk-SK" dirty="0" smtClean="0"/>
              <a:t> v </a:t>
            </a:r>
            <a:r>
              <a:rPr lang="sk-SK" dirty="0" err="1" smtClean="0"/>
              <a:t>pyrograme</a:t>
            </a:r>
            <a:r>
              <a:rPr lang="sk-SK" dirty="0" smtClean="0"/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5715040" cy="158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pyrogram</a:t>
            </a:r>
            <a:endParaRPr lang="sk-SK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072066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143248"/>
            <a:ext cx="521494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124200"/>
            <a:ext cx="3810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14942" y="457200"/>
            <a:ext cx="3929058" cy="2114544"/>
          </a:xfrm>
        </p:spPr>
        <p:txBody>
          <a:bodyPr>
            <a:normAutofit/>
          </a:bodyPr>
          <a:lstStyle/>
          <a:p>
            <a:r>
              <a:rPr lang="sk-SK" sz="1600" cap="none" dirty="0" smtClean="0"/>
              <a:t>http://www.pyrosequencing.com</a:t>
            </a:r>
            <a:r>
              <a:rPr lang="sk-SK" sz="1600" dirty="0" smtClean="0"/>
              <a:t>/</a:t>
            </a:r>
            <a:endParaRPr lang="sk-SK" sz="1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286380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000372"/>
            <a:ext cx="3866070" cy="3709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3609979"/>
            <a:ext cx="2857500" cy="3248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k-SK" dirty="0" smtClean="0"/>
          </a:p>
          <a:p>
            <a:pPr algn="ctr"/>
            <a:endParaRPr lang="sk-SK" dirty="0" smtClean="0"/>
          </a:p>
          <a:p>
            <a:pPr algn="ctr">
              <a:buNone/>
            </a:pPr>
            <a:r>
              <a:rPr lang="sk-SK" dirty="0" smtClean="0"/>
              <a:t>Ďakujem za pozornosť!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496</TotalTime>
  <Words>150</Words>
  <Application>Microsoft Office PowerPoint</Application>
  <PresentationFormat>Prezentácia na obrazovke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Cestovanie</vt:lpstr>
      <vt:lpstr>Pyrosequencing</vt:lpstr>
      <vt:lpstr>    Pyrosekvenovanie  -je  bioluminometrická  jednoskúmavková sekvenovanovacia  metóda,  ktorej  výhodou je kooperácia medzi 4 enzýmami pre monitorovanie syntézy dna.  -V tomto sekvenovaní, ktoré prebieha počas syntézy dna kaskáda enzymatických reakcií vyprodukuje detegovateľné svetlo, ktoré je úmerné  zabudovaným nukleotidom.  -Výhodou je presneý , flexibilný a paralelný processing  rýchle sekvenovanie  krátkych  DNA  sekvencií (bar codes), bez gélovej  elektroforézy       využitie:  SNP                    identifikácia haplotypov u  hepatitídy typu C                    detekcia  bodových mutácií                  </vt:lpstr>
      <vt:lpstr>Snímka 3</vt:lpstr>
      <vt:lpstr>Snímka 4</vt:lpstr>
      <vt:lpstr>Snímka 5</vt:lpstr>
      <vt:lpstr>Snímka 6</vt:lpstr>
      <vt:lpstr>pyrogram</vt:lpstr>
      <vt:lpstr>http://www.pyrosequencing.com/</vt:lpstr>
      <vt:lpstr>Snímka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Pyrosequencing</dc:title>
  <dc:creator>jarka</dc:creator>
  <cp:lastModifiedBy>jarka</cp:lastModifiedBy>
  <cp:revision>52</cp:revision>
  <dcterms:created xsi:type="dcterms:W3CDTF">2009-02-18T13:26:23Z</dcterms:created>
  <dcterms:modified xsi:type="dcterms:W3CDTF">2009-02-24T21:03:32Z</dcterms:modified>
</cp:coreProperties>
</file>