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3"/>
  </p:notesMasterIdLst>
  <p:sldIdLst>
    <p:sldId id="256" r:id="rId2"/>
    <p:sldId id="257" r:id="rId3"/>
    <p:sldId id="272" r:id="rId4"/>
    <p:sldId id="277" r:id="rId5"/>
    <p:sldId id="258" r:id="rId6"/>
    <p:sldId id="259" r:id="rId7"/>
    <p:sldId id="260" r:id="rId8"/>
    <p:sldId id="279" r:id="rId9"/>
    <p:sldId id="261" r:id="rId10"/>
    <p:sldId id="274" r:id="rId11"/>
    <p:sldId id="262" r:id="rId12"/>
    <p:sldId id="263" r:id="rId13"/>
    <p:sldId id="264" r:id="rId14"/>
    <p:sldId id="265" r:id="rId15"/>
    <p:sldId id="266" r:id="rId16"/>
    <p:sldId id="267" r:id="rId17"/>
    <p:sldId id="275" r:id="rId18"/>
    <p:sldId id="268" r:id="rId19"/>
    <p:sldId id="269" r:id="rId20"/>
    <p:sldId id="270" r:id="rId21"/>
    <p:sldId id="276" r:id="rId2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6774D-9D4B-40B3-89BB-73E620B69A6D}" type="datetimeFigureOut">
              <a:rPr lang="sk-SK" smtClean="0"/>
              <a:t>19. 11. 2011</a:t>
            </a:fld>
            <a:endParaRPr lang="sk-SK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0B110-1D6A-41C4-B1E4-1B4829D76B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6842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0B110-1D6A-41C4-B1E4-1B4829D76BB6}" type="slidenum">
              <a:rPr lang="sk-SK" smtClean="0"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378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A812B65-9A1B-42FF-8DDA-365A2B0950AF}" type="datetimeFigureOut">
              <a:rPr lang="sk-SK" smtClean="0"/>
              <a:pPr/>
              <a:t>19. 11. 2011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10" name="Obdĺžni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ĺžni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ĺžni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ovná spojnic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Rovná spojnic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ovná spojnic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Rovná spojnic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ĺžni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á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á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á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A812B65-9A1B-42FF-8DDA-365A2B0950AF}" type="datetimeFigureOut">
              <a:rPr lang="sk-SK" smtClean="0"/>
              <a:pPr/>
              <a:t>19. 11. 2011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A812B65-9A1B-42FF-8DDA-365A2B0950AF}" type="datetimeFigureOut">
              <a:rPr lang="sk-SK" smtClean="0"/>
              <a:pPr/>
              <a:t>19. 11. 2011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9" name="Obdĺžni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ovná spojnic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ovná spojnic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ovná spojnic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Rovná spojnic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ĺžni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á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á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á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ovná spojnic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19. 11. 2011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19. 11. 2011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2" name="Zástupný symbol tex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4" name="Zástupný symbol tex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812B65-9A1B-42FF-8DDA-365A2B0950AF}" type="datetimeFigureOut">
              <a:rPr lang="sk-SK" smtClean="0"/>
              <a:pPr/>
              <a:t>19. 11. 2011</a:t>
            </a:fld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19. 11. 2011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vná spojnic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ovná spojnic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obsah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A812B65-9A1B-42FF-8DDA-365A2B0950AF}" type="datetimeFigureOut">
              <a:rPr lang="sk-SK" smtClean="0"/>
              <a:pPr/>
              <a:t>19. 11. 2011</a:t>
            </a:fld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3" name="Zástupný symbol päty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á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0" name="Rovná spojnic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ĺžni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Rovná spojnic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Rovná spojnic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dátumu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812B65-9A1B-42FF-8DDA-365A2B0950AF}" type="datetimeFigureOut">
              <a:rPr lang="sk-SK" smtClean="0"/>
              <a:pPr/>
              <a:t>19. 11. 2011</a:t>
            </a:fld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19. 11. 2011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19. 11. 2011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19. 11. 2011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ĺžni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á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981200" y="1752600"/>
            <a:ext cx="6172200" cy="1894362"/>
          </a:xfrm>
        </p:spPr>
        <p:txBody>
          <a:bodyPr>
            <a:noAutofit/>
          </a:bodyPr>
          <a:lstStyle/>
          <a:p>
            <a:r>
              <a:rPr lang="sk-SK" sz="6600" dirty="0" smtClean="0">
                <a:latin typeface="Times New Roman" pitchFamily="18" charset="0"/>
                <a:cs typeface="Times New Roman" pitchFamily="18" charset="0"/>
              </a:rPr>
              <a:t>Organa </a:t>
            </a:r>
            <a:r>
              <a:rPr lang="sk-SK" sz="6600" dirty="0" err="1" smtClean="0">
                <a:latin typeface="Times New Roman" pitchFamily="18" charset="0"/>
                <a:cs typeface="Times New Roman" pitchFamily="18" charset="0"/>
              </a:rPr>
              <a:t>genitalia</a:t>
            </a:r>
            <a:r>
              <a:rPr lang="sk-SK" sz="6600" dirty="0" smtClean="0">
                <a:latin typeface="Times New Roman" pitchFamily="18" charset="0"/>
                <a:cs typeface="Times New Roman" pitchFamily="18" charset="0"/>
              </a:rPr>
              <a:t> FEMININA</a:t>
            </a:r>
            <a:endParaRPr lang="sk-SK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Ženské pohlavné orgány: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Vnútorné pohlavné orgány:</a:t>
            </a:r>
          </a:p>
          <a:p>
            <a:pPr lvl="1"/>
            <a:r>
              <a:rPr lang="sk-SK" dirty="0" smtClean="0"/>
              <a:t>vaječníky (</a:t>
            </a:r>
            <a:r>
              <a:rPr lang="sk-SK" dirty="0" err="1" smtClean="0"/>
              <a:t>ovariae</a:t>
            </a:r>
            <a:r>
              <a:rPr lang="sk-SK" dirty="0" smtClean="0"/>
              <a:t>)</a:t>
            </a:r>
          </a:p>
          <a:p>
            <a:pPr lvl="1"/>
            <a:r>
              <a:rPr lang="sk-SK" dirty="0" smtClean="0"/>
              <a:t>vajíčkovody (</a:t>
            </a:r>
            <a:r>
              <a:rPr lang="sk-SK" dirty="0" err="1" smtClean="0"/>
              <a:t>tubae</a:t>
            </a:r>
            <a:r>
              <a:rPr lang="sk-SK" dirty="0" smtClean="0"/>
              <a:t> </a:t>
            </a:r>
            <a:r>
              <a:rPr lang="sk-SK" dirty="0" err="1" smtClean="0"/>
              <a:t>uterinae</a:t>
            </a:r>
            <a:r>
              <a:rPr lang="sk-SK" dirty="0" smtClean="0"/>
              <a:t>)</a:t>
            </a:r>
          </a:p>
          <a:p>
            <a:pPr lvl="1"/>
            <a:r>
              <a:rPr lang="sk-SK" dirty="0" smtClean="0"/>
              <a:t>maternica (</a:t>
            </a:r>
            <a:r>
              <a:rPr lang="sk-SK" dirty="0" err="1" smtClean="0"/>
              <a:t>uterus</a:t>
            </a:r>
            <a:r>
              <a:rPr lang="sk-SK" dirty="0" smtClean="0"/>
              <a:t>)</a:t>
            </a:r>
          </a:p>
          <a:p>
            <a:pPr lvl="1"/>
            <a:r>
              <a:rPr lang="sk-SK" dirty="0" smtClean="0"/>
              <a:t>pošva (</a:t>
            </a:r>
            <a:r>
              <a:rPr lang="sk-SK" dirty="0" err="1" smtClean="0"/>
              <a:t>vagina</a:t>
            </a:r>
            <a:r>
              <a:rPr lang="sk-SK" dirty="0" smtClean="0"/>
              <a:t>)</a:t>
            </a:r>
          </a:p>
          <a:p>
            <a:pPr>
              <a:buNone/>
            </a:pPr>
            <a:endParaRPr lang="sk-SK" dirty="0" smtClean="0"/>
          </a:p>
          <a:p>
            <a:r>
              <a:rPr lang="sk-SK" dirty="0" smtClean="0"/>
              <a:t>Vonkajšie pohlavné orgány:</a:t>
            </a:r>
          </a:p>
          <a:p>
            <a:pPr lvl="1"/>
            <a:r>
              <a:rPr lang="sk-SK" dirty="0" smtClean="0"/>
              <a:t>veľké pysky ohanbia (</a:t>
            </a:r>
            <a:r>
              <a:rPr lang="sk-SK" dirty="0" err="1" smtClean="0"/>
              <a:t>labia</a:t>
            </a:r>
            <a:r>
              <a:rPr lang="sk-SK" dirty="0" smtClean="0"/>
              <a:t> </a:t>
            </a:r>
            <a:r>
              <a:rPr lang="sk-SK" dirty="0" err="1" smtClean="0"/>
              <a:t>maiora</a:t>
            </a:r>
            <a:r>
              <a:rPr lang="sk-SK" dirty="0" smtClean="0"/>
              <a:t> </a:t>
            </a:r>
            <a:r>
              <a:rPr lang="sk-SK" dirty="0" err="1" smtClean="0"/>
              <a:t>pudendi</a:t>
            </a:r>
            <a:r>
              <a:rPr lang="sk-SK" dirty="0" smtClean="0"/>
              <a:t>)</a:t>
            </a:r>
          </a:p>
          <a:p>
            <a:pPr lvl="1"/>
            <a:r>
              <a:rPr lang="sk-SK" dirty="0" smtClean="0"/>
              <a:t>malé pysky ohanbia (</a:t>
            </a:r>
            <a:r>
              <a:rPr lang="sk-SK" dirty="0" err="1" smtClean="0"/>
              <a:t>labia</a:t>
            </a:r>
            <a:r>
              <a:rPr lang="sk-SK" dirty="0" smtClean="0"/>
              <a:t> </a:t>
            </a:r>
            <a:r>
              <a:rPr lang="sk-SK" dirty="0" err="1" smtClean="0"/>
              <a:t>minora</a:t>
            </a:r>
            <a:r>
              <a:rPr lang="sk-SK" dirty="0" smtClean="0"/>
              <a:t> </a:t>
            </a:r>
            <a:r>
              <a:rPr lang="sk-SK" dirty="0" err="1" smtClean="0"/>
              <a:t>pudendi</a:t>
            </a:r>
            <a:r>
              <a:rPr lang="sk-SK" dirty="0" smtClean="0"/>
              <a:t>)</a:t>
            </a:r>
          </a:p>
          <a:p>
            <a:pPr lvl="1"/>
            <a:r>
              <a:rPr lang="sk-SK" dirty="0"/>
              <a:t>d</a:t>
            </a:r>
            <a:r>
              <a:rPr lang="sk-SK" dirty="0" smtClean="0"/>
              <a:t>ráždec (</a:t>
            </a:r>
            <a:r>
              <a:rPr lang="sk-SK" dirty="0" err="1" smtClean="0"/>
              <a:t>clitoris</a:t>
            </a:r>
            <a:r>
              <a:rPr lang="sk-SK" dirty="0" smtClean="0"/>
              <a:t>)</a:t>
            </a:r>
          </a:p>
          <a:p>
            <a:pPr lvl="1"/>
            <a:r>
              <a:rPr lang="sk-SK" dirty="0" smtClean="0"/>
              <a:t>predsieň pošvy (</a:t>
            </a:r>
            <a:r>
              <a:rPr lang="sk-SK" dirty="0" err="1" smtClean="0"/>
              <a:t>vestibulum</a:t>
            </a:r>
            <a:r>
              <a:rPr lang="sk-SK" dirty="0" smtClean="0"/>
              <a:t> </a:t>
            </a:r>
            <a:r>
              <a:rPr lang="sk-SK" dirty="0" err="1" smtClean="0"/>
              <a:t>vaginae</a:t>
            </a:r>
            <a:r>
              <a:rPr lang="sk-SK" dirty="0" smtClean="0"/>
              <a:t>)</a:t>
            </a:r>
          </a:p>
          <a:p>
            <a:pPr lvl="1">
              <a:buFont typeface="Courier New" pitchFamily="49" charset="0"/>
              <a:buChar char="o"/>
            </a:pPr>
            <a:endParaRPr lang="sk-SK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33400"/>
            <a:ext cx="701992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3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524000"/>
            <a:ext cx="5842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Vaječník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1400" dirty="0" smtClean="0"/>
              <a:t>párová pohlavná žľaza</a:t>
            </a:r>
          </a:p>
          <a:p>
            <a:r>
              <a:rPr lang="sk-SK" sz="1400" b="1" dirty="0" smtClean="0"/>
              <a:t>funkcia: </a:t>
            </a:r>
            <a:r>
              <a:rPr lang="sk-SK" sz="1400" dirty="0" smtClean="0"/>
              <a:t>produkuje vajíčka a ženské pohlavné hormóny</a:t>
            </a:r>
          </a:p>
          <a:p>
            <a:r>
              <a:rPr lang="sk-SK" sz="1400" b="1" dirty="0" smtClean="0"/>
              <a:t>miesto: </a:t>
            </a:r>
            <a:r>
              <a:rPr lang="sk-SK" sz="1400" dirty="0" smtClean="0"/>
              <a:t>bočná stena panvovej dutiny (upevnené k zadnému listu širokého väzu  maternice)</a:t>
            </a:r>
          </a:p>
          <a:p>
            <a:r>
              <a:rPr lang="sk-SK" sz="1400" b="1" dirty="0" smtClean="0"/>
              <a:t>tvar: </a:t>
            </a:r>
            <a:r>
              <a:rPr lang="sk-SK" sz="1400" dirty="0" smtClean="0"/>
              <a:t>oválny tvar, zo strán sploštený </a:t>
            </a:r>
            <a:r>
              <a:rPr lang="sk-SK" sz="1100" dirty="0" smtClean="0"/>
              <a:t>(Veľkosť a tvar vajíčka závisí od funkčného stavu a veku ženy)</a:t>
            </a:r>
          </a:p>
          <a:p>
            <a:r>
              <a:rPr lang="sk-SK" sz="1400" b="1" dirty="0" smtClean="0"/>
              <a:t>farba:</a:t>
            </a:r>
            <a:r>
              <a:rPr lang="sk-SK" sz="1400" dirty="0" smtClean="0"/>
              <a:t> belavá až bledoružová</a:t>
            </a:r>
          </a:p>
          <a:p>
            <a:r>
              <a:rPr lang="sk-SK" sz="1400" b="1" dirty="0" smtClean="0"/>
              <a:t>povrch: </a:t>
            </a:r>
            <a:r>
              <a:rPr lang="sk-SK" sz="1400" dirty="0" smtClean="0"/>
              <a:t>rozbrázdený (vplyvom vyklenujúcich sa folikulov s vajíčkami)</a:t>
            </a:r>
          </a:p>
          <a:p>
            <a:r>
              <a:rPr lang="sk-SK" sz="1400" b="1" dirty="0" smtClean="0"/>
              <a:t>stavba:   </a:t>
            </a:r>
            <a:r>
              <a:rPr lang="sk-SK" sz="1400" u="sng" dirty="0" smtClean="0"/>
              <a:t>Povrch</a:t>
            </a:r>
            <a:r>
              <a:rPr lang="sk-SK" sz="1400" dirty="0" smtClean="0"/>
              <a:t> (krytý zárodkovým jednovrstvovým kubickým epitelom)</a:t>
            </a:r>
          </a:p>
          <a:p>
            <a:pPr lvl="3">
              <a:buNone/>
            </a:pPr>
            <a:r>
              <a:rPr lang="sk-SK" sz="1400" u="sng" dirty="0" smtClean="0"/>
              <a:t>Kôra vaječníka </a:t>
            </a:r>
            <a:r>
              <a:rPr lang="sk-SK" sz="1400" dirty="0" smtClean="0"/>
              <a:t>(</a:t>
            </a:r>
            <a:r>
              <a:rPr lang="sk-SK" sz="1400" dirty="0" err="1" smtClean="0"/>
              <a:t>cortex</a:t>
            </a:r>
            <a:r>
              <a:rPr lang="sk-SK" sz="1400" dirty="0" smtClean="0"/>
              <a:t> </a:t>
            </a:r>
            <a:r>
              <a:rPr lang="sk-SK" sz="1400" dirty="0" err="1" smtClean="0"/>
              <a:t>ovarii</a:t>
            </a:r>
            <a:r>
              <a:rPr lang="sk-SK" sz="1400" dirty="0" smtClean="0"/>
              <a:t>)</a:t>
            </a:r>
          </a:p>
          <a:p>
            <a:pPr lvl="3">
              <a:buNone/>
            </a:pPr>
            <a:r>
              <a:rPr lang="sk-SK" sz="1400" u="sng" dirty="0" smtClean="0"/>
              <a:t>Dreň vaječníka </a:t>
            </a:r>
            <a:r>
              <a:rPr lang="sk-SK" sz="1400" dirty="0" smtClean="0"/>
              <a:t>(</a:t>
            </a:r>
            <a:r>
              <a:rPr lang="sk-SK" sz="1400" dirty="0" err="1" smtClean="0"/>
              <a:t>medulla</a:t>
            </a:r>
            <a:r>
              <a:rPr lang="sk-SK" sz="1400" dirty="0" smtClean="0"/>
              <a:t> </a:t>
            </a:r>
            <a:r>
              <a:rPr lang="sk-SK" sz="1400" dirty="0" err="1" smtClean="0"/>
              <a:t>ovarii</a:t>
            </a:r>
            <a:r>
              <a:rPr lang="sk-SK" sz="1400" dirty="0" smtClean="0"/>
              <a:t>) </a:t>
            </a:r>
          </a:p>
          <a:p>
            <a:pPr lvl="3">
              <a:buNone/>
            </a:pPr>
            <a:endParaRPr lang="sk-SK" sz="1400" dirty="0" smtClean="0"/>
          </a:p>
          <a:p>
            <a:pPr lvl="3">
              <a:buNone/>
            </a:pPr>
            <a:r>
              <a:rPr lang="sk-SK" sz="1400" dirty="0" smtClean="0"/>
              <a:t>V </a:t>
            </a:r>
            <a:r>
              <a:rPr lang="sk-SK" sz="1400" u="sng" dirty="0" smtClean="0"/>
              <a:t>kôrovej vrstve </a:t>
            </a:r>
            <a:r>
              <a:rPr lang="sk-SK" sz="1400" dirty="0" smtClean="0"/>
              <a:t>sa nachádzajú </a:t>
            </a:r>
            <a:r>
              <a:rPr lang="sk-SK" sz="1400" dirty="0" err="1" smtClean="0">
                <a:solidFill>
                  <a:srgbClr val="FF0000"/>
                </a:solidFill>
              </a:rPr>
              <a:t>vajíčkonosné</a:t>
            </a:r>
            <a:r>
              <a:rPr lang="sk-SK" sz="1400" dirty="0" smtClean="0">
                <a:solidFill>
                  <a:srgbClr val="FF0000"/>
                </a:solidFill>
              </a:rPr>
              <a:t> telieska </a:t>
            </a:r>
            <a:r>
              <a:rPr lang="sk-SK" sz="1400" dirty="0" smtClean="0"/>
              <a:t>(</a:t>
            </a:r>
            <a:r>
              <a:rPr lang="sk-SK" sz="1400" dirty="0" err="1" smtClean="0"/>
              <a:t>folliculi</a:t>
            </a:r>
            <a:r>
              <a:rPr lang="sk-SK" sz="1400" dirty="0" smtClean="0"/>
              <a:t>), v ktorých sú </a:t>
            </a:r>
            <a:r>
              <a:rPr lang="sk-SK" sz="1400" dirty="0" smtClean="0">
                <a:solidFill>
                  <a:srgbClr val="FF0000"/>
                </a:solidFill>
              </a:rPr>
              <a:t>vajíčka s bunkovými obalmi</a:t>
            </a:r>
            <a:r>
              <a:rPr lang="sk-SK" sz="1400" dirty="0" smtClean="0"/>
              <a:t>.</a:t>
            </a:r>
          </a:p>
          <a:p>
            <a:pPr lvl="3">
              <a:buNone/>
            </a:pPr>
            <a:r>
              <a:rPr lang="sk-SK" sz="1400" dirty="0" smtClean="0">
                <a:solidFill>
                  <a:srgbClr val="FF0000"/>
                </a:solidFill>
              </a:rPr>
              <a:t>Nezrelé vajíčka </a:t>
            </a:r>
            <a:r>
              <a:rPr lang="sk-SK" sz="1400" dirty="0" smtClean="0"/>
              <a:t>sú uložené v </a:t>
            </a:r>
            <a:r>
              <a:rPr lang="sk-SK" sz="1400" dirty="0" smtClean="0">
                <a:solidFill>
                  <a:srgbClr val="FF0000"/>
                </a:solidFill>
              </a:rPr>
              <a:t>prvotných </a:t>
            </a:r>
            <a:r>
              <a:rPr lang="sk-SK" sz="1400" dirty="0" err="1" smtClean="0">
                <a:solidFill>
                  <a:srgbClr val="FF0000"/>
                </a:solidFill>
              </a:rPr>
              <a:t>vajíčkonosných</a:t>
            </a:r>
            <a:r>
              <a:rPr lang="sk-SK" sz="1400" dirty="0" smtClean="0">
                <a:solidFill>
                  <a:srgbClr val="FF0000"/>
                </a:solidFill>
              </a:rPr>
              <a:t> telieskach </a:t>
            </a:r>
            <a:r>
              <a:rPr lang="sk-SK" sz="1400" dirty="0" smtClean="0"/>
              <a:t>(</a:t>
            </a:r>
            <a:r>
              <a:rPr lang="sk-SK" sz="1400" dirty="0" err="1" smtClean="0"/>
              <a:t>folliculi</a:t>
            </a:r>
            <a:r>
              <a:rPr lang="sk-SK" sz="1400" dirty="0" smtClean="0"/>
              <a:t> </a:t>
            </a:r>
            <a:r>
              <a:rPr lang="sk-SK" sz="1400" dirty="0" err="1" smtClean="0"/>
              <a:t>ovarici</a:t>
            </a:r>
            <a:r>
              <a:rPr lang="sk-SK" sz="1400" dirty="0" smtClean="0"/>
              <a:t> </a:t>
            </a:r>
            <a:r>
              <a:rPr lang="sk-SK" sz="1400" dirty="0" err="1" smtClean="0"/>
              <a:t>primarii</a:t>
            </a:r>
            <a:r>
              <a:rPr lang="sk-SK" sz="1400" dirty="0" smtClean="0"/>
              <a:t>) a obsahujú </a:t>
            </a:r>
            <a:r>
              <a:rPr lang="sk-SK" sz="1400" dirty="0" smtClean="0">
                <a:solidFill>
                  <a:srgbClr val="FF0000"/>
                </a:solidFill>
              </a:rPr>
              <a:t>vajíčko</a:t>
            </a:r>
            <a:r>
              <a:rPr lang="sk-SK" sz="1400" dirty="0" smtClean="0"/>
              <a:t> (</a:t>
            </a:r>
            <a:r>
              <a:rPr lang="sk-SK" sz="1400" dirty="0" err="1" smtClean="0"/>
              <a:t>ovum</a:t>
            </a:r>
            <a:r>
              <a:rPr lang="sk-SK" sz="1400" dirty="0" smtClean="0"/>
              <a:t>), ktoré je obklopené jednou vrstvou </a:t>
            </a:r>
            <a:r>
              <a:rPr lang="sk-SK" sz="1400" dirty="0" err="1" smtClean="0">
                <a:solidFill>
                  <a:srgbClr val="FF0000"/>
                </a:solidFill>
              </a:rPr>
              <a:t>folikulárnych</a:t>
            </a:r>
            <a:r>
              <a:rPr lang="sk-SK" sz="1400" dirty="0" smtClean="0">
                <a:solidFill>
                  <a:srgbClr val="FF0000"/>
                </a:solidFill>
              </a:rPr>
              <a:t> buniek</a:t>
            </a:r>
            <a:r>
              <a:rPr lang="sk-SK" sz="1400" dirty="0" smtClean="0"/>
              <a:t>.</a:t>
            </a:r>
          </a:p>
          <a:p>
            <a:pPr lvl="3">
              <a:buNone/>
            </a:pPr>
            <a:r>
              <a:rPr lang="sk-SK" sz="1400" dirty="0" smtClean="0"/>
              <a:t>U novorodenca je asi </a:t>
            </a:r>
            <a:r>
              <a:rPr lang="sk-SK" sz="1400" b="1" dirty="0" smtClean="0"/>
              <a:t>400 000 </a:t>
            </a:r>
            <a:r>
              <a:rPr lang="sk-SK" sz="1400" dirty="0" smtClean="0"/>
              <a:t>primárnych folikulov – </a:t>
            </a:r>
            <a:r>
              <a:rPr lang="sk-SK" sz="1400" dirty="0" err="1" smtClean="0"/>
              <a:t>vačšina</a:t>
            </a:r>
            <a:r>
              <a:rPr lang="sk-SK" sz="1400" dirty="0" smtClean="0"/>
              <a:t> ale zanikne</a:t>
            </a:r>
          </a:p>
          <a:p>
            <a:pPr lvl="3">
              <a:buNone/>
            </a:pPr>
            <a:r>
              <a:rPr lang="sk-SK" sz="1400" dirty="0" smtClean="0"/>
              <a:t>U ženy dozreje asi len </a:t>
            </a:r>
            <a:r>
              <a:rPr lang="sk-SK" sz="1400" b="1" dirty="0" smtClean="0"/>
              <a:t>400</a:t>
            </a:r>
            <a:r>
              <a:rPr lang="sk-SK" sz="1400" dirty="0" smtClean="0"/>
              <a:t> folikulov</a:t>
            </a:r>
          </a:p>
          <a:p>
            <a:pPr lvl="3">
              <a:buNone/>
            </a:pPr>
            <a:endParaRPr lang="sk-SK" sz="1400" u="sng" dirty="0" smtClean="0"/>
          </a:p>
          <a:p>
            <a:pPr lvl="3">
              <a:buNone/>
            </a:pPr>
            <a:r>
              <a:rPr lang="sk-SK" sz="1400" u="sng" dirty="0" smtClean="0"/>
              <a:t>Dreňová vrstva </a:t>
            </a:r>
            <a:r>
              <a:rPr lang="sk-SK" sz="1400" dirty="0" smtClean="0"/>
              <a:t>pozostáva z </a:t>
            </a:r>
            <a:r>
              <a:rPr lang="sk-SK" sz="1400" dirty="0" smtClean="0">
                <a:solidFill>
                  <a:srgbClr val="FF0000"/>
                </a:solidFill>
              </a:rPr>
              <a:t>väziva</a:t>
            </a:r>
            <a:r>
              <a:rPr lang="sk-SK" sz="1400" dirty="0" smtClean="0"/>
              <a:t>, </a:t>
            </a:r>
            <a:r>
              <a:rPr lang="sk-SK" sz="1400" dirty="0" smtClean="0">
                <a:solidFill>
                  <a:srgbClr val="FF0000"/>
                </a:solidFill>
              </a:rPr>
              <a:t>krvných</a:t>
            </a:r>
            <a:r>
              <a:rPr lang="sk-SK" sz="1400" dirty="0" smtClean="0"/>
              <a:t> a</a:t>
            </a:r>
            <a:r>
              <a:rPr lang="sk-SK" sz="1400" dirty="0" smtClean="0">
                <a:solidFill>
                  <a:srgbClr val="FF0000"/>
                </a:solidFill>
              </a:rPr>
              <a:t> lymfatických ciev </a:t>
            </a:r>
            <a:r>
              <a:rPr lang="sk-SK" sz="1400" dirty="0" smtClean="0"/>
              <a:t>a </a:t>
            </a:r>
            <a:r>
              <a:rPr lang="sk-SK" sz="1400" dirty="0" smtClean="0">
                <a:solidFill>
                  <a:srgbClr val="FF0000"/>
                </a:solidFill>
              </a:rPr>
              <a:t>nervov</a:t>
            </a:r>
            <a:r>
              <a:rPr lang="sk-SK" sz="1400" dirty="0" smtClean="0"/>
              <a:t>. Tieto útvary vchádzajú a vychádzajú z vaječníka cez </a:t>
            </a:r>
            <a:r>
              <a:rPr lang="sk-SK" sz="1400" dirty="0" smtClean="0">
                <a:solidFill>
                  <a:srgbClr val="FF0000"/>
                </a:solidFill>
              </a:rPr>
              <a:t>bránu vaječníka </a:t>
            </a:r>
            <a:r>
              <a:rPr lang="sk-SK" sz="1400" dirty="0" smtClean="0"/>
              <a:t>(</a:t>
            </a:r>
            <a:r>
              <a:rPr lang="sk-SK" sz="1400" dirty="0" err="1" smtClean="0"/>
              <a:t>hilum</a:t>
            </a:r>
            <a:r>
              <a:rPr lang="sk-SK" sz="1400" dirty="0" smtClean="0"/>
              <a:t> </a:t>
            </a:r>
            <a:r>
              <a:rPr lang="sk-SK" sz="1400" dirty="0" err="1" smtClean="0"/>
              <a:t>ovarii</a:t>
            </a:r>
            <a:r>
              <a:rPr lang="sk-SK" sz="1400" dirty="0" smtClean="0"/>
              <a:t>)</a:t>
            </a:r>
          </a:p>
          <a:p>
            <a:pPr lvl="3">
              <a:buNone/>
            </a:pPr>
            <a:endParaRPr lang="sk-SK" sz="800" dirty="0" smtClean="0"/>
          </a:p>
          <a:p>
            <a:pPr>
              <a:buNone/>
            </a:pPr>
            <a:r>
              <a:rPr lang="sk-SK" sz="1400" dirty="0" smtClean="0"/>
              <a:t>		</a:t>
            </a:r>
          </a:p>
          <a:p>
            <a:pPr>
              <a:buNone/>
            </a:pPr>
            <a:endParaRPr lang="sk-SK" sz="1400" dirty="0" smtClean="0"/>
          </a:p>
          <a:p>
            <a:pPr>
              <a:buNone/>
            </a:pPr>
            <a:endParaRPr lang="sk-SK" sz="1400" dirty="0" smtClean="0"/>
          </a:p>
          <a:p>
            <a:pPr>
              <a:buNone/>
            </a:pPr>
            <a:endParaRPr lang="sk-SK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Práca vaječníkov</a:t>
            </a:r>
            <a:endParaRPr lang="sk-SK" sz="2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7924800" cy="5257800"/>
          </a:xfrm>
        </p:spPr>
        <p:txBody>
          <a:bodyPr>
            <a:normAutofit fontScale="85000" lnSpcReduction="20000"/>
          </a:bodyPr>
          <a:lstStyle/>
          <a:p>
            <a:r>
              <a:rPr lang="sk-SK" sz="1600" dirty="0" smtClean="0">
                <a:solidFill>
                  <a:srgbClr val="FF0000"/>
                </a:solidFill>
              </a:rPr>
              <a:t>Prvotné </a:t>
            </a:r>
            <a:r>
              <a:rPr lang="sk-SK" sz="1600" dirty="0" err="1" smtClean="0">
                <a:solidFill>
                  <a:srgbClr val="FF0000"/>
                </a:solidFill>
              </a:rPr>
              <a:t>vajíčkonosné</a:t>
            </a:r>
            <a:r>
              <a:rPr lang="sk-SK" sz="1600" dirty="0" smtClean="0">
                <a:solidFill>
                  <a:srgbClr val="FF0000"/>
                </a:solidFill>
              </a:rPr>
              <a:t> telieska</a:t>
            </a:r>
            <a:r>
              <a:rPr lang="sk-SK" sz="1600" dirty="0" smtClean="0"/>
              <a:t> </a:t>
            </a:r>
            <a:r>
              <a:rPr lang="sk-SK" sz="1600" b="1" dirty="0" smtClean="0"/>
              <a:t>dozrievajú</a:t>
            </a:r>
            <a:r>
              <a:rPr lang="sk-SK" sz="1600" dirty="0" smtClean="0"/>
              <a:t>, začnú sa zväčšovať (zväčšuje sa vajíčko a množia sa </a:t>
            </a:r>
            <a:r>
              <a:rPr lang="sk-SK" sz="1600" dirty="0" err="1" smtClean="0"/>
              <a:t>folikulárne</a:t>
            </a:r>
            <a:r>
              <a:rPr lang="sk-SK" sz="1600" dirty="0" smtClean="0"/>
              <a:t> bunky, ktoré vytvoria okolo vajíčka </a:t>
            </a:r>
            <a:r>
              <a:rPr lang="sk-SK" sz="1600" dirty="0" smtClean="0">
                <a:solidFill>
                  <a:srgbClr val="FF0000"/>
                </a:solidFill>
              </a:rPr>
              <a:t>zrnitú vrstvu buniek</a:t>
            </a:r>
            <a:r>
              <a:rPr lang="sk-SK" sz="1600" dirty="0" smtClean="0"/>
              <a:t> (</a:t>
            </a:r>
            <a:r>
              <a:rPr lang="sk-SK" sz="1600" dirty="0" err="1" smtClean="0"/>
              <a:t>stratum</a:t>
            </a:r>
            <a:r>
              <a:rPr lang="sk-SK" sz="1600" dirty="0" smtClean="0"/>
              <a:t> </a:t>
            </a:r>
            <a:r>
              <a:rPr lang="sk-SK" sz="1600" dirty="0" err="1" smtClean="0"/>
              <a:t>granulosum</a:t>
            </a:r>
            <a:r>
              <a:rPr lang="sk-SK" sz="1600" dirty="0" smtClean="0"/>
              <a:t>)). Neskôr vzniká rastom vo vnútri folikulu </a:t>
            </a:r>
            <a:r>
              <a:rPr lang="sk-SK" sz="1600" dirty="0" smtClean="0">
                <a:solidFill>
                  <a:srgbClr val="FF0000"/>
                </a:solidFill>
              </a:rPr>
              <a:t>dutinka</a:t>
            </a:r>
            <a:r>
              <a:rPr lang="sk-SK" sz="1600" dirty="0" smtClean="0"/>
              <a:t> (</a:t>
            </a:r>
            <a:r>
              <a:rPr lang="sk-SK" sz="1600" dirty="0" err="1" smtClean="0"/>
              <a:t>antrum</a:t>
            </a:r>
            <a:r>
              <a:rPr lang="sk-SK" sz="1600" dirty="0" smtClean="0"/>
              <a:t> </a:t>
            </a:r>
            <a:r>
              <a:rPr lang="sk-SK" sz="1600" dirty="0" err="1" smtClean="0"/>
              <a:t>follicili</a:t>
            </a:r>
            <a:r>
              <a:rPr lang="sk-SK" sz="1600" dirty="0" smtClean="0"/>
              <a:t>). Tam </a:t>
            </a:r>
            <a:r>
              <a:rPr lang="sk-SK" sz="1600" dirty="0" err="1" smtClean="0"/>
              <a:t>folikulárne</a:t>
            </a:r>
            <a:r>
              <a:rPr lang="sk-SK" sz="1600" dirty="0" smtClean="0"/>
              <a:t> bunky produkujú </a:t>
            </a:r>
            <a:r>
              <a:rPr lang="sk-SK" sz="1600" dirty="0" smtClean="0">
                <a:solidFill>
                  <a:srgbClr val="FF0000"/>
                </a:solidFill>
              </a:rPr>
              <a:t>kvapalinu</a:t>
            </a:r>
            <a:r>
              <a:rPr lang="sk-SK" sz="1600" dirty="0" smtClean="0"/>
              <a:t> (</a:t>
            </a:r>
            <a:r>
              <a:rPr lang="sk-SK" sz="1600" dirty="0" err="1" smtClean="0"/>
              <a:t>liqor</a:t>
            </a:r>
            <a:r>
              <a:rPr lang="sk-SK" sz="1600" dirty="0" smtClean="0"/>
              <a:t> </a:t>
            </a:r>
            <a:r>
              <a:rPr lang="sk-SK" sz="1600" dirty="0" err="1" smtClean="0"/>
              <a:t>folliculi</a:t>
            </a:r>
            <a:r>
              <a:rPr lang="sk-SK" sz="1600" dirty="0" smtClean="0"/>
              <a:t>), ktorá obsahuje pohlavný hormón- </a:t>
            </a:r>
            <a:r>
              <a:rPr lang="sk-SK" sz="1600" dirty="0" smtClean="0">
                <a:solidFill>
                  <a:srgbClr val="FF0000"/>
                </a:solidFill>
              </a:rPr>
              <a:t>estrogén</a:t>
            </a:r>
            <a:r>
              <a:rPr lang="sk-SK" sz="1600" dirty="0" smtClean="0"/>
              <a:t>. </a:t>
            </a:r>
          </a:p>
          <a:p>
            <a:pPr>
              <a:buNone/>
            </a:pPr>
            <a:r>
              <a:rPr lang="sk-SK" sz="1600" b="1" dirty="0" smtClean="0"/>
              <a:t>	/Estrogén ovplyvňuje cyklické (</a:t>
            </a:r>
            <a:r>
              <a:rPr lang="sk-SK" sz="1600" b="1" dirty="0" smtClean="0"/>
              <a:t>menštruačné) </a:t>
            </a:r>
            <a:r>
              <a:rPr lang="sk-SK" sz="1600" b="1" dirty="0" smtClean="0"/>
              <a:t>zmeny na maternici/ </a:t>
            </a:r>
            <a:r>
              <a:rPr lang="sk-SK" sz="1600" dirty="0" smtClean="0"/>
              <a:t> </a:t>
            </a:r>
          </a:p>
          <a:p>
            <a:pPr>
              <a:buNone/>
            </a:pPr>
            <a:endParaRPr lang="sk-SK" sz="1600" dirty="0" smtClean="0"/>
          </a:p>
          <a:p>
            <a:pPr>
              <a:buNone/>
            </a:pPr>
            <a:r>
              <a:rPr lang="sk-SK" sz="1600" dirty="0" smtClean="0"/>
              <a:t>	Postupne sa dutinka aj vajíčko zväčšuje a vajíčko vyčnieva do dutinky </a:t>
            </a:r>
            <a:r>
              <a:rPr lang="sk-SK" sz="1600" dirty="0" smtClean="0">
                <a:solidFill>
                  <a:srgbClr val="FF0000"/>
                </a:solidFill>
              </a:rPr>
              <a:t>ako </a:t>
            </a:r>
            <a:r>
              <a:rPr lang="sk-SK" sz="1600" dirty="0" err="1" smtClean="0">
                <a:solidFill>
                  <a:srgbClr val="FF0000"/>
                </a:solidFill>
              </a:rPr>
              <a:t>vajíčkonosný</a:t>
            </a:r>
            <a:r>
              <a:rPr lang="sk-SK" sz="1600" dirty="0" smtClean="0">
                <a:solidFill>
                  <a:srgbClr val="FF0000"/>
                </a:solidFill>
              </a:rPr>
              <a:t> kopček </a:t>
            </a:r>
            <a:r>
              <a:rPr lang="sk-SK" sz="1600" dirty="0" smtClean="0"/>
              <a:t>(</a:t>
            </a:r>
            <a:r>
              <a:rPr lang="sk-SK" sz="1600" dirty="0" err="1" smtClean="0"/>
              <a:t>cumulus</a:t>
            </a:r>
            <a:r>
              <a:rPr lang="sk-SK" sz="1600" dirty="0" smtClean="0"/>
              <a:t> </a:t>
            </a:r>
            <a:r>
              <a:rPr lang="sk-SK" sz="1600" dirty="0" err="1" smtClean="0"/>
              <a:t>oophorus</a:t>
            </a:r>
            <a:r>
              <a:rPr lang="sk-SK" sz="1600" dirty="0" smtClean="0"/>
              <a:t>). Dozretý folikul nazývame</a:t>
            </a:r>
            <a:r>
              <a:rPr lang="sk-SK" sz="1600" dirty="0" smtClean="0">
                <a:solidFill>
                  <a:srgbClr val="FF0000"/>
                </a:solidFill>
              </a:rPr>
              <a:t> druhotné </a:t>
            </a:r>
            <a:r>
              <a:rPr lang="sk-SK" sz="1600" dirty="0" err="1" smtClean="0">
                <a:solidFill>
                  <a:srgbClr val="FF0000"/>
                </a:solidFill>
              </a:rPr>
              <a:t>vajíčkonosné</a:t>
            </a:r>
            <a:r>
              <a:rPr lang="sk-SK" sz="1600" dirty="0" smtClean="0">
                <a:solidFill>
                  <a:srgbClr val="FF0000"/>
                </a:solidFill>
              </a:rPr>
              <a:t> teliesko vaječníka</a:t>
            </a:r>
            <a:r>
              <a:rPr lang="sk-SK" sz="1600" dirty="0" smtClean="0"/>
              <a:t> (</a:t>
            </a:r>
            <a:r>
              <a:rPr lang="sk-SK" sz="1600" dirty="0" err="1" smtClean="0"/>
              <a:t>folliculus</a:t>
            </a:r>
            <a:r>
              <a:rPr lang="sk-SK" sz="1600" dirty="0" smtClean="0"/>
              <a:t> </a:t>
            </a:r>
            <a:r>
              <a:rPr lang="sk-SK" sz="1600" dirty="0" err="1" smtClean="0"/>
              <a:t>ovarici</a:t>
            </a:r>
            <a:r>
              <a:rPr lang="sk-SK" sz="1600" dirty="0" smtClean="0"/>
              <a:t> </a:t>
            </a:r>
            <a:r>
              <a:rPr lang="sk-SK" sz="1600" dirty="0" err="1" smtClean="0"/>
              <a:t>vesiculosi</a:t>
            </a:r>
            <a:r>
              <a:rPr lang="sk-SK" sz="1600" dirty="0" smtClean="0"/>
              <a:t>) alebo </a:t>
            </a:r>
            <a:r>
              <a:rPr lang="sk-SK" sz="1600" dirty="0" err="1" smtClean="0">
                <a:solidFill>
                  <a:srgbClr val="FF0000"/>
                </a:solidFill>
              </a:rPr>
              <a:t>Graafov</a:t>
            </a:r>
            <a:r>
              <a:rPr lang="sk-SK" sz="1600" dirty="0" smtClean="0">
                <a:solidFill>
                  <a:srgbClr val="FF0000"/>
                </a:solidFill>
              </a:rPr>
              <a:t> folikul</a:t>
            </a:r>
            <a:r>
              <a:rPr lang="sk-SK" sz="1600" dirty="0" smtClean="0"/>
              <a:t>. Zrelé vajíčko má veľkosť 15O mikrometra a je obalené </a:t>
            </a:r>
            <a:r>
              <a:rPr lang="sk-SK" sz="1600" dirty="0" smtClean="0">
                <a:solidFill>
                  <a:srgbClr val="FF0000"/>
                </a:solidFill>
              </a:rPr>
              <a:t>blanou</a:t>
            </a:r>
            <a:r>
              <a:rPr lang="sk-SK" sz="1600" dirty="0" smtClean="0"/>
              <a:t> (</a:t>
            </a:r>
            <a:r>
              <a:rPr lang="sk-SK" sz="1600" dirty="0" err="1" smtClean="0"/>
              <a:t>zona</a:t>
            </a:r>
            <a:r>
              <a:rPr lang="sk-SK" sz="1600" dirty="0" smtClean="0"/>
              <a:t> </a:t>
            </a:r>
            <a:r>
              <a:rPr lang="sk-SK" sz="1600" dirty="0" err="1" smtClean="0"/>
              <a:t>pellucida</a:t>
            </a:r>
            <a:r>
              <a:rPr lang="sk-SK" sz="1600" dirty="0" smtClean="0"/>
              <a:t>). Dozretý </a:t>
            </a:r>
            <a:r>
              <a:rPr lang="sk-SK" sz="1600" dirty="0" err="1" smtClean="0"/>
              <a:t>folikulus</a:t>
            </a:r>
            <a:r>
              <a:rPr lang="sk-SK" sz="1600" dirty="0" smtClean="0"/>
              <a:t> vytláča stenu vaječníka, ktorá sa stenčuje a nakoniec </a:t>
            </a:r>
            <a:r>
              <a:rPr lang="sk-SK" sz="1600" b="1" dirty="0" smtClean="0"/>
              <a:t>puká</a:t>
            </a:r>
            <a:r>
              <a:rPr lang="sk-SK" sz="1600" dirty="0" smtClean="0"/>
              <a:t>. Vajíčko sa vyvrhne na povrch vaječníka, kde ho zachytia </a:t>
            </a:r>
            <a:r>
              <a:rPr lang="sk-SK" sz="1600" dirty="0" smtClean="0">
                <a:solidFill>
                  <a:srgbClr val="FF0000"/>
                </a:solidFill>
              </a:rPr>
              <a:t>strapce vajíčkovodu </a:t>
            </a:r>
            <a:r>
              <a:rPr lang="sk-SK" sz="1600" dirty="0" smtClean="0"/>
              <a:t>(</a:t>
            </a:r>
            <a:r>
              <a:rPr lang="sk-SK" sz="1600" dirty="0" err="1" smtClean="0"/>
              <a:t>fimbriae</a:t>
            </a:r>
            <a:r>
              <a:rPr lang="sk-SK" sz="1600" dirty="0" smtClean="0"/>
              <a:t> </a:t>
            </a:r>
            <a:r>
              <a:rPr lang="sk-SK" sz="1600" dirty="0" err="1" smtClean="0"/>
              <a:t>tubae</a:t>
            </a:r>
            <a:r>
              <a:rPr lang="sk-SK" sz="1600" dirty="0" smtClean="0"/>
              <a:t>) a </a:t>
            </a:r>
            <a:r>
              <a:rPr lang="sk-SK" sz="1600" dirty="0" err="1" smtClean="0"/>
              <a:t>vtiahnú</a:t>
            </a:r>
            <a:r>
              <a:rPr lang="sk-SK" sz="1600" dirty="0" smtClean="0"/>
              <a:t> vajíčko do </a:t>
            </a:r>
            <a:r>
              <a:rPr lang="sk-SK" sz="1600" dirty="0" smtClean="0">
                <a:solidFill>
                  <a:srgbClr val="FF0000"/>
                </a:solidFill>
              </a:rPr>
              <a:t>vajíčkovodu</a:t>
            </a:r>
            <a:r>
              <a:rPr lang="sk-SK" sz="1600" dirty="0" smtClean="0"/>
              <a:t>.</a:t>
            </a:r>
          </a:p>
          <a:p>
            <a:pPr>
              <a:buNone/>
            </a:pPr>
            <a:endParaRPr lang="sk-SK" sz="1600" dirty="0" smtClean="0"/>
          </a:p>
          <a:p>
            <a:pPr>
              <a:buNone/>
            </a:pPr>
            <a:r>
              <a:rPr lang="sk-SK" sz="1600" dirty="0" smtClean="0"/>
              <a:t>	-Tento proces sa nazýva </a:t>
            </a:r>
            <a:r>
              <a:rPr lang="sk-SK" sz="1600" b="1" dirty="0" smtClean="0"/>
              <a:t>OVULÁCIA</a:t>
            </a:r>
            <a:r>
              <a:rPr lang="sk-SK" sz="1600" dirty="0" smtClean="0"/>
              <a:t> (nastáva v </a:t>
            </a:r>
            <a:r>
              <a:rPr lang="sk-SK" sz="1600" b="1" dirty="0" smtClean="0"/>
              <a:t>11.-15. dni </a:t>
            </a:r>
            <a:r>
              <a:rPr lang="sk-SK" sz="1600" dirty="0" smtClean="0"/>
              <a:t>medzi menštruáciami)-</a:t>
            </a:r>
          </a:p>
          <a:p>
            <a:pPr>
              <a:buNone/>
            </a:pPr>
            <a:endParaRPr lang="sk-SK" sz="1600" dirty="0" smtClean="0"/>
          </a:p>
          <a:p>
            <a:pPr>
              <a:buNone/>
            </a:pPr>
            <a:r>
              <a:rPr lang="sk-SK" sz="1600" dirty="0" smtClean="0"/>
              <a:t>	Na mieste prasknutého folikulu sa množia </a:t>
            </a:r>
            <a:r>
              <a:rPr lang="sk-SK" sz="1600" dirty="0" err="1" smtClean="0"/>
              <a:t>folikulárne</a:t>
            </a:r>
            <a:r>
              <a:rPr lang="sk-SK" sz="1600" dirty="0" smtClean="0"/>
              <a:t> bunky a vytvoria </a:t>
            </a:r>
            <a:r>
              <a:rPr lang="sk-SK" sz="1600" dirty="0" smtClean="0">
                <a:solidFill>
                  <a:srgbClr val="FF0000"/>
                </a:solidFill>
              </a:rPr>
              <a:t>žlté teliesko </a:t>
            </a:r>
            <a:r>
              <a:rPr lang="sk-SK" sz="1600" dirty="0" smtClean="0"/>
              <a:t>(corpus </a:t>
            </a:r>
            <a:r>
              <a:rPr lang="sk-SK" sz="1600" dirty="0" err="1" smtClean="0"/>
              <a:t>luteum</a:t>
            </a:r>
            <a:r>
              <a:rPr lang="sk-SK" sz="1600" dirty="0" smtClean="0"/>
              <a:t>), ktoré plní dočasne funkciu </a:t>
            </a:r>
            <a:r>
              <a:rPr lang="sk-SK" sz="1600" dirty="0" err="1" smtClean="0"/>
              <a:t>žlazy</a:t>
            </a:r>
            <a:r>
              <a:rPr lang="sk-SK" sz="1600" dirty="0" smtClean="0"/>
              <a:t> s vnútornou sekréciou. </a:t>
            </a:r>
          </a:p>
          <a:p>
            <a:pPr>
              <a:buNone/>
            </a:pPr>
            <a:r>
              <a:rPr lang="sk-SK" sz="1600" dirty="0"/>
              <a:t>	</a:t>
            </a:r>
            <a:r>
              <a:rPr lang="sk-SK" sz="1600" dirty="0" smtClean="0"/>
              <a:t>Ak </a:t>
            </a:r>
            <a:r>
              <a:rPr lang="sk-SK" sz="1600" b="1" dirty="0" smtClean="0"/>
              <a:t>nenastane</a:t>
            </a:r>
            <a:r>
              <a:rPr lang="sk-SK" sz="1600" dirty="0" smtClean="0"/>
              <a:t> oplodnenie, žlté teliesko zaniká a premení sa na </a:t>
            </a:r>
            <a:r>
              <a:rPr lang="sk-SK" sz="1600" dirty="0" smtClean="0">
                <a:solidFill>
                  <a:srgbClr val="FF0000"/>
                </a:solidFill>
              </a:rPr>
              <a:t>belavé teliesko </a:t>
            </a:r>
            <a:r>
              <a:rPr lang="sk-SK" sz="1600" dirty="0" smtClean="0"/>
              <a:t>(corpus </a:t>
            </a:r>
            <a:r>
              <a:rPr lang="sk-SK" sz="1600" dirty="0" err="1" smtClean="0"/>
              <a:t>albicans</a:t>
            </a:r>
            <a:r>
              <a:rPr lang="sk-SK" sz="1600" dirty="0" smtClean="0"/>
              <a:t>). </a:t>
            </a:r>
          </a:p>
          <a:p>
            <a:pPr>
              <a:buNone/>
            </a:pPr>
            <a:r>
              <a:rPr lang="sk-SK" sz="1600" dirty="0"/>
              <a:t>	</a:t>
            </a:r>
            <a:r>
              <a:rPr lang="sk-SK" sz="1600" dirty="0" smtClean="0"/>
              <a:t>Ak </a:t>
            </a:r>
            <a:r>
              <a:rPr lang="sk-SK" sz="1600" b="1" dirty="0" smtClean="0"/>
              <a:t>nastane</a:t>
            </a:r>
            <a:r>
              <a:rPr lang="sk-SK" sz="1600" dirty="0" smtClean="0"/>
              <a:t> oplodnenie, oplodnené vajíčko sa zahniezdi v </a:t>
            </a:r>
            <a:r>
              <a:rPr lang="sk-SK" sz="1600" dirty="0" smtClean="0">
                <a:solidFill>
                  <a:srgbClr val="FF0000"/>
                </a:solidFill>
              </a:rPr>
              <a:t>sliznici maternice</a:t>
            </a:r>
            <a:r>
              <a:rPr lang="sk-SK" sz="1600" dirty="0" smtClean="0"/>
              <a:t>, žlté teliesko pretrváva, zväčšuje sa a mení sa na </a:t>
            </a:r>
            <a:r>
              <a:rPr lang="sk-SK" sz="1600" dirty="0" smtClean="0">
                <a:solidFill>
                  <a:srgbClr val="FF0000"/>
                </a:solidFill>
              </a:rPr>
              <a:t>žlté teliesko gravidity </a:t>
            </a:r>
            <a:r>
              <a:rPr lang="sk-SK" sz="1600" dirty="0" smtClean="0"/>
              <a:t>(corpus </a:t>
            </a:r>
            <a:r>
              <a:rPr lang="sk-SK" sz="1600" dirty="0" err="1" smtClean="0"/>
              <a:t>luteum</a:t>
            </a:r>
            <a:r>
              <a:rPr lang="sk-SK" sz="1600" dirty="0" smtClean="0"/>
              <a:t> </a:t>
            </a:r>
            <a:r>
              <a:rPr lang="sk-SK" sz="1600" dirty="0" err="1" smtClean="0"/>
              <a:t>gravidatis</a:t>
            </a:r>
            <a:r>
              <a:rPr lang="sk-SK" sz="1600" dirty="0" smtClean="0"/>
              <a:t>). Toto teliesko počas gravidity hormonálne </a:t>
            </a:r>
            <a:r>
              <a:rPr lang="sk-SK" sz="1600" b="1" dirty="0" smtClean="0"/>
              <a:t>zabezpečuje </a:t>
            </a:r>
            <a:r>
              <a:rPr lang="sk-SK" sz="1600" dirty="0" smtClean="0"/>
              <a:t>stav, aby nedošlo k menštruácii. Ku koncu tehotenstva </a:t>
            </a:r>
            <a:r>
              <a:rPr lang="sk-SK" sz="1600" b="1" dirty="0" smtClean="0"/>
              <a:t>zaniká </a:t>
            </a:r>
            <a:r>
              <a:rPr lang="sk-SK" sz="1600" dirty="0" smtClean="0"/>
              <a:t>a mení sa na belavé teliesko.</a:t>
            </a:r>
          </a:p>
          <a:p>
            <a:pPr>
              <a:buNone/>
            </a:pPr>
            <a:r>
              <a:rPr lang="sk-SK" sz="160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Vajíčkovod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1400" dirty="0"/>
              <a:t>p</a:t>
            </a:r>
            <a:r>
              <a:rPr lang="sk-SK" sz="1400" dirty="0" smtClean="0"/>
              <a:t>árové 10-20 cm dlhé svalové trubice</a:t>
            </a:r>
          </a:p>
          <a:p>
            <a:r>
              <a:rPr lang="sk-SK" sz="1400" b="1" dirty="0" smtClean="0"/>
              <a:t>miesto</a:t>
            </a:r>
            <a:r>
              <a:rPr lang="sk-SK" sz="1400" dirty="0" smtClean="0"/>
              <a:t>:</a:t>
            </a:r>
            <a:r>
              <a:rPr lang="sk-SK" sz="1400" b="1" dirty="0" smtClean="0"/>
              <a:t> </a:t>
            </a:r>
            <a:r>
              <a:rPr lang="sk-SK" sz="1400" dirty="0" smtClean="0"/>
              <a:t>po stranách maternice (zavesené na širokom väze maternice)</a:t>
            </a:r>
          </a:p>
          <a:p>
            <a:r>
              <a:rPr lang="sk-SK" sz="1400" b="1" dirty="0"/>
              <a:t>s</a:t>
            </a:r>
            <a:r>
              <a:rPr lang="sk-SK" sz="1400" b="1" dirty="0" smtClean="0"/>
              <a:t>tavba</a:t>
            </a:r>
            <a:r>
              <a:rPr lang="sk-SK" sz="1400" dirty="0" smtClean="0"/>
              <a:t>: </a:t>
            </a:r>
            <a:r>
              <a:rPr lang="sk-SK" sz="1400" u="sng" dirty="0" smtClean="0"/>
              <a:t>sliznica pokrytá</a:t>
            </a:r>
            <a:r>
              <a:rPr lang="sk-SK" sz="1400" dirty="0" smtClean="0"/>
              <a:t>- jednovrstvovým cylindrickým epitelom s pohyblivými </a:t>
            </a:r>
            <a:r>
              <a:rPr lang="sk-SK" sz="1400" dirty="0" err="1" smtClean="0"/>
              <a:t>riasinkami</a:t>
            </a:r>
            <a:endParaRPr lang="sk-SK" sz="1400" dirty="0" smtClean="0"/>
          </a:p>
          <a:p>
            <a:pPr marL="0" indent="0">
              <a:buNone/>
            </a:pPr>
            <a:r>
              <a:rPr lang="sk-SK" sz="1400" dirty="0"/>
              <a:t>	</a:t>
            </a:r>
            <a:r>
              <a:rPr lang="sk-SK" sz="1400" dirty="0" smtClean="0"/>
              <a:t>	        - vytvára </a:t>
            </a:r>
            <a:r>
              <a:rPr lang="sk-SK" sz="1400" dirty="0" err="1" smtClean="0"/>
              <a:t>krkvy</a:t>
            </a:r>
            <a:r>
              <a:rPr lang="sk-SK" sz="1400" dirty="0" smtClean="0"/>
              <a:t> vajíčkovodu (</a:t>
            </a:r>
            <a:r>
              <a:rPr lang="sk-SK" sz="1400" dirty="0" err="1" smtClean="0"/>
              <a:t>plicae</a:t>
            </a:r>
            <a:r>
              <a:rPr lang="sk-SK" sz="1400" dirty="0" smtClean="0"/>
              <a:t> </a:t>
            </a:r>
            <a:r>
              <a:rPr lang="sk-SK" sz="1400" dirty="0" err="1" smtClean="0"/>
              <a:t>tubariae</a:t>
            </a:r>
            <a:r>
              <a:rPr lang="sk-SK" sz="1400" dirty="0" smtClean="0"/>
              <a:t>)- tvoria štrbinový 		           labyrint</a:t>
            </a:r>
            <a:endParaRPr lang="sk-SK" sz="1400" dirty="0"/>
          </a:p>
          <a:p>
            <a:pPr marL="0" indent="0">
              <a:lnSpc>
                <a:spcPct val="160000"/>
              </a:lnSpc>
              <a:buNone/>
            </a:pPr>
            <a:r>
              <a:rPr lang="sk-SK" sz="1400" dirty="0" smtClean="0"/>
              <a:t>	</a:t>
            </a:r>
            <a:r>
              <a:rPr lang="sk-SK" sz="1400" u="sng" dirty="0" smtClean="0"/>
              <a:t>hladká svalovina</a:t>
            </a:r>
            <a:r>
              <a:rPr lang="sk-SK" sz="1400" dirty="0" smtClean="0"/>
              <a:t>- tvorí vnútornú (cirkulárnu) a vonkajšiu (pozdĺžnu) </a:t>
            </a:r>
            <a:r>
              <a:rPr lang="sk-SK" sz="1400" dirty="0" smtClean="0"/>
              <a:t>vrstvu             	</a:t>
            </a:r>
            <a:r>
              <a:rPr lang="sk-SK" sz="1400" u="sng" dirty="0" smtClean="0"/>
              <a:t>začiatok</a:t>
            </a:r>
            <a:r>
              <a:rPr lang="sk-SK" sz="1400" dirty="0" smtClean="0"/>
              <a:t>- brušné ústie vajíčkovodu (</a:t>
            </a:r>
            <a:r>
              <a:rPr lang="sk-SK" sz="1400" dirty="0" err="1" smtClean="0"/>
              <a:t>ostium</a:t>
            </a:r>
            <a:r>
              <a:rPr lang="sk-SK" sz="1400" dirty="0" smtClean="0"/>
              <a:t> </a:t>
            </a:r>
            <a:r>
              <a:rPr lang="sk-SK" sz="1400" dirty="0" err="1" smtClean="0"/>
              <a:t>abdominale</a:t>
            </a:r>
            <a:r>
              <a:rPr lang="sk-SK" sz="1400" dirty="0" smtClean="0"/>
              <a:t> </a:t>
            </a:r>
            <a:r>
              <a:rPr lang="sk-SK" sz="1400" dirty="0" err="1" smtClean="0"/>
              <a:t>tubae</a:t>
            </a:r>
            <a:r>
              <a:rPr lang="sk-SK" sz="1400" dirty="0" smtClean="0"/>
              <a:t> </a:t>
            </a:r>
            <a:r>
              <a:rPr lang="sk-SK" sz="1400" dirty="0" err="1" smtClean="0"/>
              <a:t>uterinae</a:t>
            </a:r>
            <a:r>
              <a:rPr lang="sk-SK" sz="1400" dirty="0" smtClean="0"/>
              <a:t>)</a:t>
            </a:r>
          </a:p>
          <a:p>
            <a:pPr marL="0" indent="0">
              <a:buNone/>
            </a:pPr>
            <a:r>
              <a:rPr lang="sk-SK" sz="1400" dirty="0" smtClean="0"/>
              <a:t>	</a:t>
            </a:r>
            <a:r>
              <a:rPr lang="sk-SK" sz="1400" u="sng" dirty="0"/>
              <a:t>k</a:t>
            </a:r>
            <a:r>
              <a:rPr lang="sk-SK" sz="1400" u="sng" dirty="0" smtClean="0"/>
              <a:t>oniec</a:t>
            </a:r>
            <a:r>
              <a:rPr lang="sk-SK" sz="1400" dirty="0" smtClean="0"/>
              <a:t>- maternicové ústie (</a:t>
            </a:r>
            <a:r>
              <a:rPr lang="sk-SK" sz="1400" dirty="0" err="1" smtClean="0"/>
              <a:t>ostium</a:t>
            </a:r>
            <a:r>
              <a:rPr lang="sk-SK" sz="1400" dirty="0" smtClean="0"/>
              <a:t> </a:t>
            </a:r>
            <a:r>
              <a:rPr lang="sk-SK" sz="1400" dirty="0" err="1" smtClean="0"/>
              <a:t>uterinum</a:t>
            </a:r>
            <a:r>
              <a:rPr lang="sk-SK" sz="1400" dirty="0" smtClean="0"/>
              <a:t> </a:t>
            </a:r>
            <a:r>
              <a:rPr lang="sk-SK" sz="1400" dirty="0" err="1" smtClean="0"/>
              <a:t>tubae</a:t>
            </a:r>
            <a:r>
              <a:rPr lang="sk-SK" sz="1400" dirty="0" smtClean="0"/>
              <a:t>)</a:t>
            </a:r>
            <a:endParaRPr lang="sk-SK" sz="800" dirty="0" smtClean="0"/>
          </a:p>
          <a:p>
            <a:r>
              <a:rPr lang="sk-SK" sz="1400" b="1" dirty="0"/>
              <a:t>p</a:t>
            </a:r>
            <a:r>
              <a:rPr lang="sk-SK" sz="1400" b="1" dirty="0" smtClean="0"/>
              <a:t>riebeh</a:t>
            </a:r>
            <a:r>
              <a:rPr lang="sk-SK" sz="1400" dirty="0" smtClean="0"/>
              <a:t>: 4 úseky:</a:t>
            </a:r>
          </a:p>
          <a:p>
            <a:pPr lvl="1">
              <a:buFont typeface="+mj-lt"/>
              <a:buAutoNum type="arabicPeriod"/>
            </a:pPr>
            <a:r>
              <a:rPr lang="sk-SK" sz="1400" dirty="0" smtClean="0"/>
              <a:t>Úsek je rozšírený ako </a:t>
            </a:r>
            <a:r>
              <a:rPr lang="sk-SK" sz="1400" dirty="0" smtClean="0">
                <a:solidFill>
                  <a:srgbClr val="FF0000"/>
                </a:solidFill>
              </a:rPr>
              <a:t>lievik vajíčkovodu </a:t>
            </a:r>
            <a:r>
              <a:rPr lang="sk-SK" sz="1400" dirty="0" smtClean="0"/>
              <a:t>(</a:t>
            </a:r>
            <a:r>
              <a:rPr lang="sk-SK" sz="1400" dirty="0" err="1" smtClean="0"/>
              <a:t>infudibulum</a:t>
            </a:r>
            <a:r>
              <a:rPr lang="sk-SK" sz="1400" dirty="0" smtClean="0"/>
              <a:t> </a:t>
            </a:r>
            <a:r>
              <a:rPr lang="sk-SK" sz="1400" dirty="0" err="1" smtClean="0"/>
              <a:t>tubae</a:t>
            </a:r>
            <a:r>
              <a:rPr lang="sk-SK" sz="1400" dirty="0" smtClean="0"/>
              <a:t> </a:t>
            </a:r>
            <a:r>
              <a:rPr lang="sk-SK" sz="1400" dirty="0" err="1" smtClean="0"/>
              <a:t>uterinae</a:t>
            </a:r>
            <a:r>
              <a:rPr lang="sk-SK" sz="1400" dirty="0" smtClean="0"/>
              <a:t>). Z neho vystupujú </a:t>
            </a:r>
            <a:r>
              <a:rPr lang="sk-SK" sz="1400" dirty="0" smtClean="0">
                <a:solidFill>
                  <a:srgbClr val="FF0000"/>
                </a:solidFill>
              </a:rPr>
              <a:t>strapce vajíčkovodu</a:t>
            </a:r>
            <a:r>
              <a:rPr lang="sk-SK" sz="1400" dirty="0" smtClean="0"/>
              <a:t> (</a:t>
            </a:r>
            <a:r>
              <a:rPr lang="sk-SK" sz="1400" dirty="0" err="1" smtClean="0"/>
              <a:t>fimbriae</a:t>
            </a:r>
            <a:r>
              <a:rPr lang="sk-SK" sz="1400" dirty="0" smtClean="0"/>
              <a:t> </a:t>
            </a:r>
            <a:r>
              <a:rPr lang="sk-SK" sz="1400" dirty="0" err="1" smtClean="0"/>
              <a:t>tubae</a:t>
            </a:r>
            <a:r>
              <a:rPr lang="sk-SK" sz="1400" dirty="0" smtClean="0"/>
              <a:t>)- počas ovulácie sa prikladajú na vaječník a zachytávajú vajíčko.</a:t>
            </a:r>
          </a:p>
          <a:p>
            <a:pPr marL="708660" lvl="1" indent="-342900">
              <a:buFont typeface="+mj-lt"/>
              <a:buAutoNum type="arabicPeriod"/>
            </a:pPr>
            <a:r>
              <a:rPr lang="sk-SK" sz="1400" dirty="0" smtClean="0"/>
              <a:t>Úsek je najdlhší, tvorí ho </a:t>
            </a:r>
            <a:r>
              <a:rPr lang="sk-SK" sz="1400" dirty="0" smtClean="0">
                <a:solidFill>
                  <a:srgbClr val="FF0000"/>
                </a:solidFill>
              </a:rPr>
              <a:t>banka vajíčkovodu </a:t>
            </a:r>
            <a:r>
              <a:rPr lang="sk-SK" sz="1400" dirty="0" smtClean="0"/>
              <a:t>(</a:t>
            </a:r>
            <a:r>
              <a:rPr lang="sk-SK" sz="1400" dirty="0" err="1" smtClean="0"/>
              <a:t>ampulla</a:t>
            </a:r>
            <a:r>
              <a:rPr lang="sk-SK" sz="1400" dirty="0" smtClean="0"/>
              <a:t> </a:t>
            </a:r>
            <a:r>
              <a:rPr lang="sk-SK" sz="1400" dirty="0" err="1" smtClean="0"/>
              <a:t>tubae</a:t>
            </a:r>
            <a:r>
              <a:rPr lang="sk-SK" sz="1400" dirty="0" smtClean="0"/>
              <a:t> </a:t>
            </a:r>
            <a:r>
              <a:rPr lang="sk-SK" sz="1400" dirty="0" err="1" smtClean="0"/>
              <a:t>uterinae</a:t>
            </a:r>
            <a:r>
              <a:rPr lang="sk-SK" sz="1400" dirty="0" smtClean="0"/>
              <a:t>)- je esovite zakrivená.</a:t>
            </a:r>
          </a:p>
          <a:p>
            <a:pPr marL="708660" lvl="1" indent="-342900">
              <a:buFont typeface="+mj-lt"/>
              <a:buAutoNum type="arabicPeriod"/>
            </a:pPr>
            <a:r>
              <a:rPr lang="sk-SK" sz="1400" dirty="0" smtClean="0"/>
              <a:t>Úsek predstavuje </a:t>
            </a:r>
            <a:r>
              <a:rPr lang="sk-SK" sz="1400" dirty="0" smtClean="0">
                <a:solidFill>
                  <a:srgbClr val="FF0000"/>
                </a:solidFill>
              </a:rPr>
              <a:t>úžina vajíčkovodu </a:t>
            </a:r>
            <a:r>
              <a:rPr lang="sk-SK" sz="1400" dirty="0" smtClean="0"/>
              <a:t>(</a:t>
            </a:r>
            <a:r>
              <a:rPr lang="sk-SK" sz="1400" dirty="0" err="1" smtClean="0"/>
              <a:t>isthmus</a:t>
            </a:r>
            <a:r>
              <a:rPr lang="sk-SK" sz="1400" dirty="0" smtClean="0"/>
              <a:t> </a:t>
            </a:r>
            <a:r>
              <a:rPr lang="sk-SK" sz="1400" dirty="0" err="1" smtClean="0"/>
              <a:t>tubae</a:t>
            </a:r>
            <a:r>
              <a:rPr lang="sk-SK" sz="1400" dirty="0" smtClean="0"/>
              <a:t> </a:t>
            </a:r>
            <a:r>
              <a:rPr lang="sk-SK" sz="1400" dirty="0" err="1" smtClean="0"/>
              <a:t>uterinae</a:t>
            </a:r>
            <a:r>
              <a:rPr lang="sk-SK" sz="1400" dirty="0" smtClean="0"/>
              <a:t>), je tesne pred vchodom do maternice.</a:t>
            </a:r>
          </a:p>
          <a:p>
            <a:pPr marL="708660" lvl="1" indent="-342900">
              <a:buFont typeface="+mj-lt"/>
              <a:buAutoNum type="arabicPeriod"/>
            </a:pPr>
            <a:r>
              <a:rPr lang="sk-SK" sz="1400" dirty="0" smtClean="0"/>
              <a:t>Úsek je časť vajíčkovodu uložená v stene maternice tzv. </a:t>
            </a:r>
            <a:r>
              <a:rPr lang="sk-SK" sz="1400" dirty="0" smtClean="0">
                <a:solidFill>
                  <a:srgbClr val="FF0000"/>
                </a:solidFill>
              </a:rPr>
              <a:t>maternicová časť </a:t>
            </a:r>
            <a:r>
              <a:rPr lang="sk-SK" sz="1400" dirty="0" smtClean="0"/>
              <a:t>(</a:t>
            </a:r>
            <a:r>
              <a:rPr lang="sk-SK" sz="1400" dirty="0" err="1" smtClean="0"/>
              <a:t>pars</a:t>
            </a:r>
            <a:r>
              <a:rPr lang="sk-SK" sz="1400" dirty="0" smtClean="0"/>
              <a:t> </a:t>
            </a:r>
            <a:r>
              <a:rPr lang="sk-SK" sz="1400" dirty="0" err="1" smtClean="0"/>
              <a:t>uterina</a:t>
            </a:r>
            <a:r>
              <a:rPr lang="sk-SK" sz="1400" dirty="0" smtClean="0"/>
              <a:t>). Nakoniec vajíčkovod vyúsťuje do maternice </a:t>
            </a:r>
            <a:r>
              <a:rPr lang="sk-SK" sz="1400" dirty="0" smtClean="0">
                <a:solidFill>
                  <a:srgbClr val="FF0000"/>
                </a:solidFill>
              </a:rPr>
              <a:t>maternicovým otvorom vajíčkovodu</a:t>
            </a:r>
            <a:r>
              <a:rPr lang="sk-SK" sz="1400" dirty="0" smtClean="0"/>
              <a:t> (</a:t>
            </a:r>
            <a:r>
              <a:rPr lang="sk-SK" sz="1400" dirty="0" err="1" smtClean="0"/>
              <a:t>ostium</a:t>
            </a:r>
            <a:r>
              <a:rPr lang="sk-SK" sz="1400" dirty="0" smtClean="0"/>
              <a:t> </a:t>
            </a:r>
            <a:r>
              <a:rPr lang="sk-SK" sz="1400" dirty="0" err="1" smtClean="0"/>
              <a:t>uterinum</a:t>
            </a:r>
            <a:r>
              <a:rPr lang="sk-SK" sz="1400" dirty="0" smtClean="0"/>
              <a:t> </a:t>
            </a:r>
            <a:r>
              <a:rPr lang="sk-SK" sz="1400" dirty="0" err="1" smtClean="0"/>
              <a:t>tubae</a:t>
            </a:r>
            <a:r>
              <a:rPr lang="sk-SK" sz="1400" dirty="0" smtClean="0"/>
              <a:t>).</a:t>
            </a:r>
          </a:p>
          <a:p>
            <a:pPr marL="365760" lvl="1" indent="0">
              <a:buNone/>
            </a:pPr>
            <a:r>
              <a:rPr lang="sk-SK" sz="1400" dirty="0" smtClean="0"/>
              <a:t>-Prechod vajíčka cez vajíčkovod, ktorý trvá </a:t>
            </a:r>
            <a:r>
              <a:rPr lang="sk-SK" sz="1400" b="1" dirty="0" smtClean="0"/>
              <a:t>3-5 dní</a:t>
            </a:r>
            <a:r>
              <a:rPr lang="sk-SK" sz="1400" dirty="0" smtClean="0"/>
              <a:t>, zabezpečujú </a:t>
            </a:r>
            <a:r>
              <a:rPr lang="sk-SK" sz="1400" b="1" dirty="0" smtClean="0"/>
              <a:t>pohyby svaloviny </a:t>
            </a:r>
            <a:r>
              <a:rPr lang="sk-SK" sz="1400" dirty="0" smtClean="0"/>
              <a:t>a </a:t>
            </a:r>
            <a:r>
              <a:rPr lang="sk-SK" sz="1400" b="1" dirty="0" smtClean="0"/>
              <a:t>kmitanie  </a:t>
            </a:r>
            <a:r>
              <a:rPr lang="sk-SK" sz="1400" b="1" dirty="0" err="1" smtClean="0"/>
              <a:t>riasiniek</a:t>
            </a:r>
            <a:r>
              <a:rPr lang="sk-SK" sz="1400" b="1" dirty="0" smtClean="0"/>
              <a:t> </a:t>
            </a:r>
            <a:r>
              <a:rPr lang="sk-SK" sz="1400" dirty="0" smtClean="0"/>
              <a:t>na povrchu epitelových buniek.</a:t>
            </a:r>
          </a:p>
          <a:p>
            <a:pPr marL="365760" lvl="1" indent="0">
              <a:buNone/>
            </a:pPr>
            <a:endParaRPr lang="sk-SK" sz="1400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5348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465263"/>
            <a:ext cx="7297737" cy="392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00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Maternica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sz="1400" dirty="0"/>
              <a:t>d</a:t>
            </a:r>
            <a:r>
              <a:rPr lang="sk-SK" sz="1400" dirty="0" smtClean="0"/>
              <a:t>utý nepárový svalový orgán</a:t>
            </a:r>
          </a:p>
          <a:p>
            <a:r>
              <a:rPr lang="sk-SK" sz="1400" b="1" dirty="0"/>
              <a:t>m</a:t>
            </a:r>
            <a:r>
              <a:rPr lang="sk-SK" sz="1400" b="1" dirty="0" smtClean="0"/>
              <a:t>iesto</a:t>
            </a:r>
            <a:r>
              <a:rPr lang="sk-SK" sz="1400" dirty="0" smtClean="0"/>
              <a:t>: malá panva (medzi močovým mechúrom a konečníkom)</a:t>
            </a:r>
          </a:p>
          <a:p>
            <a:r>
              <a:rPr lang="sk-SK" sz="1400" b="1" dirty="0"/>
              <a:t>v</a:t>
            </a:r>
            <a:r>
              <a:rPr lang="sk-SK" sz="1400" b="1" dirty="0" smtClean="0"/>
              <a:t>eľkosť</a:t>
            </a:r>
            <a:r>
              <a:rPr lang="sk-SK" sz="1400" dirty="0" smtClean="0"/>
              <a:t>: </a:t>
            </a:r>
            <a:r>
              <a:rPr lang="sk-SK" sz="1400" dirty="0" err="1" smtClean="0"/>
              <a:t>nerodičky</a:t>
            </a:r>
            <a:r>
              <a:rPr lang="sk-SK" sz="1400" dirty="0" smtClean="0"/>
              <a:t>: 7-8 cm dlhá, 5cm široká</a:t>
            </a:r>
          </a:p>
          <a:p>
            <a:pPr marL="0" indent="0">
              <a:buNone/>
            </a:pPr>
            <a:r>
              <a:rPr lang="sk-SK" sz="1400" dirty="0"/>
              <a:t> </a:t>
            </a:r>
            <a:r>
              <a:rPr lang="sk-SK" sz="1400" dirty="0" smtClean="0"/>
              <a:t>                    rodičky: zväčšuje sa</a:t>
            </a:r>
          </a:p>
          <a:p>
            <a:pPr marL="0" indent="0">
              <a:buNone/>
            </a:pPr>
            <a:r>
              <a:rPr lang="sk-SK" sz="1400" dirty="0"/>
              <a:t> </a:t>
            </a:r>
            <a:r>
              <a:rPr lang="sk-SK" sz="1400" dirty="0" smtClean="0"/>
              <a:t>                    tehotné: dosahuje až po </a:t>
            </a:r>
            <a:r>
              <a:rPr lang="sk-SK" sz="1400" dirty="0" err="1" smtClean="0"/>
              <a:t>mečovitý</a:t>
            </a:r>
            <a:r>
              <a:rPr lang="sk-SK" sz="1400" dirty="0" smtClean="0"/>
              <a:t> výbežok mostíka</a:t>
            </a:r>
          </a:p>
          <a:p>
            <a:r>
              <a:rPr lang="sk-SK" sz="1400" b="1" dirty="0"/>
              <a:t>s</a:t>
            </a:r>
            <a:r>
              <a:rPr lang="sk-SK" sz="1400" b="1" dirty="0" smtClean="0"/>
              <a:t>tavba</a:t>
            </a:r>
            <a:r>
              <a:rPr lang="sk-SK" sz="1400" dirty="0" smtClean="0"/>
              <a:t>: </a:t>
            </a:r>
            <a:r>
              <a:rPr lang="sk-SK" sz="1400" u="sng" dirty="0" err="1" smtClean="0"/>
              <a:t>kraniálne</a:t>
            </a:r>
            <a:r>
              <a:rPr lang="sk-SK" sz="1400" dirty="0" smtClean="0"/>
              <a:t>- do maternice ústia zo strán vajíčkovody</a:t>
            </a:r>
          </a:p>
          <a:p>
            <a:pPr marL="0" indent="0">
              <a:buNone/>
            </a:pPr>
            <a:r>
              <a:rPr lang="sk-SK" sz="1400" dirty="0" smtClean="0"/>
              <a:t>                   </a:t>
            </a:r>
            <a:r>
              <a:rPr lang="sk-SK" sz="1400" u="sng" dirty="0" err="1" smtClean="0"/>
              <a:t>kaudálne</a:t>
            </a:r>
            <a:r>
              <a:rPr lang="sk-SK" sz="1400" dirty="0" smtClean="0"/>
              <a:t>- sa na maternicu upína pošva</a:t>
            </a:r>
          </a:p>
          <a:p>
            <a:pPr marL="0" indent="0">
              <a:buNone/>
            </a:pPr>
            <a:r>
              <a:rPr lang="sk-SK" sz="1400" dirty="0"/>
              <a:t> </a:t>
            </a:r>
            <a:r>
              <a:rPr lang="sk-SK" sz="1400" dirty="0" smtClean="0"/>
              <a:t>                  </a:t>
            </a:r>
            <a:r>
              <a:rPr lang="sk-SK" sz="1400" u="sng" dirty="0" smtClean="0"/>
              <a:t>má 3 časti</a:t>
            </a:r>
            <a:r>
              <a:rPr lang="sk-SK" sz="1400" dirty="0" smtClean="0"/>
              <a:t>: krček, telo a dno maternice</a:t>
            </a:r>
            <a:endParaRPr lang="sk-SK" sz="800" dirty="0"/>
          </a:p>
          <a:p>
            <a:pPr marL="0" indent="0">
              <a:buNone/>
            </a:pPr>
            <a:r>
              <a:rPr lang="sk-SK" sz="800" dirty="0"/>
              <a:t>	 </a:t>
            </a:r>
            <a:endParaRPr lang="sk-SK" sz="1400" dirty="0" smtClean="0"/>
          </a:p>
        </p:txBody>
      </p:sp>
    </p:spTree>
    <p:extLst>
      <p:ext uri="{BB962C8B-B14F-4D97-AF65-F5344CB8AC3E}">
        <p14:creationId xmlns:p14="http://schemas.microsoft.com/office/powerpoint/2010/main" val="366288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199"/>
            <a:ext cx="7601090" cy="320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4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000" dirty="0" smtClean="0"/>
              <a:t>Krček maternice (</a:t>
            </a:r>
            <a:r>
              <a:rPr lang="sk-SK" sz="2000" dirty="0" err="1" smtClean="0"/>
              <a:t>cervix</a:t>
            </a:r>
            <a:r>
              <a:rPr lang="sk-SK" sz="2000" dirty="0" smtClean="0"/>
              <a:t> </a:t>
            </a:r>
            <a:r>
              <a:rPr lang="sk-SK" sz="2000" dirty="0" err="1" smtClean="0"/>
              <a:t>uteri</a:t>
            </a:r>
            <a:r>
              <a:rPr lang="sk-SK" sz="2000" dirty="0" smtClean="0"/>
              <a:t>)</a:t>
            </a:r>
            <a:endParaRPr lang="sk-SK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7620000" cy="4873752"/>
          </a:xfrm>
        </p:spPr>
        <p:txBody>
          <a:bodyPr>
            <a:normAutofit fontScale="92500" lnSpcReduction="10000"/>
          </a:bodyPr>
          <a:lstStyle/>
          <a:p>
            <a:r>
              <a:rPr lang="sk-SK" sz="1400" dirty="0" smtClean="0"/>
              <a:t>2 časti:</a:t>
            </a:r>
          </a:p>
          <a:p>
            <a:pPr marL="822960" lvl="1" indent="-457200">
              <a:buFont typeface="+mj-lt"/>
              <a:buAutoNum type="arabicPeriod"/>
            </a:pPr>
            <a:r>
              <a:rPr lang="sk-SK" sz="1400" dirty="0"/>
              <a:t>	</a:t>
            </a:r>
            <a:r>
              <a:rPr lang="sk-SK" sz="1400" u="sng" dirty="0">
                <a:solidFill>
                  <a:srgbClr val="FF0000"/>
                </a:solidFill>
              </a:rPr>
              <a:t>p</a:t>
            </a:r>
            <a:r>
              <a:rPr lang="sk-SK" sz="1400" u="sng" dirty="0" smtClean="0">
                <a:solidFill>
                  <a:srgbClr val="FF0000"/>
                </a:solidFill>
              </a:rPr>
              <a:t>ošvová </a:t>
            </a:r>
            <a:r>
              <a:rPr lang="sk-SK" sz="1400" u="sng" dirty="0">
                <a:solidFill>
                  <a:srgbClr val="FF0000"/>
                </a:solidFill>
              </a:rPr>
              <a:t>časť </a:t>
            </a:r>
            <a:r>
              <a:rPr lang="sk-SK" sz="1400" dirty="0"/>
              <a:t>(</a:t>
            </a:r>
            <a:r>
              <a:rPr lang="sk-SK" sz="1400" dirty="0" err="1"/>
              <a:t>portio</a:t>
            </a:r>
            <a:r>
              <a:rPr lang="sk-SK" sz="1400" dirty="0"/>
              <a:t> </a:t>
            </a:r>
            <a:r>
              <a:rPr lang="sk-SK" sz="1400" dirty="0" err="1"/>
              <a:t>vaginalis</a:t>
            </a:r>
            <a:r>
              <a:rPr lang="sk-SK" sz="1400" dirty="0"/>
              <a:t>)- vyčnieva do pošvy ako </a:t>
            </a:r>
            <a:r>
              <a:rPr lang="sk-SK" sz="1400" dirty="0" err="1"/>
              <a:t>čípok</a:t>
            </a:r>
            <a:endParaRPr lang="sk-SK" sz="1400" dirty="0"/>
          </a:p>
          <a:p>
            <a:pPr marL="708660" lvl="1" indent="-342900">
              <a:buFont typeface="+mj-lt"/>
              <a:buAutoNum type="arabicPeriod"/>
            </a:pPr>
            <a:r>
              <a:rPr lang="sk-SK" sz="1400" dirty="0">
                <a:solidFill>
                  <a:srgbClr val="FF0000"/>
                </a:solidFill>
              </a:rPr>
              <a:t> </a:t>
            </a:r>
            <a:r>
              <a:rPr lang="sk-SK" sz="1400" dirty="0" smtClean="0">
                <a:solidFill>
                  <a:srgbClr val="FF0000"/>
                </a:solidFill>
              </a:rPr>
              <a:t>   </a:t>
            </a:r>
            <a:r>
              <a:rPr lang="sk-SK" sz="1400" u="sng" dirty="0" err="1">
                <a:solidFill>
                  <a:srgbClr val="FF0000"/>
                </a:solidFill>
              </a:rPr>
              <a:t>n</a:t>
            </a:r>
            <a:r>
              <a:rPr lang="sk-SK" sz="1400" u="sng" dirty="0" err="1" smtClean="0">
                <a:solidFill>
                  <a:srgbClr val="FF0000"/>
                </a:solidFill>
              </a:rPr>
              <a:t>adpošvová</a:t>
            </a:r>
            <a:r>
              <a:rPr lang="sk-SK" sz="1400" u="sng" dirty="0" smtClean="0">
                <a:solidFill>
                  <a:srgbClr val="FF0000"/>
                </a:solidFill>
              </a:rPr>
              <a:t> </a:t>
            </a:r>
            <a:r>
              <a:rPr lang="sk-SK" sz="1400" u="sng" dirty="0">
                <a:solidFill>
                  <a:srgbClr val="FF0000"/>
                </a:solidFill>
              </a:rPr>
              <a:t>časť</a:t>
            </a:r>
            <a:r>
              <a:rPr lang="sk-SK" sz="1400" dirty="0">
                <a:solidFill>
                  <a:srgbClr val="FF0000"/>
                </a:solidFill>
              </a:rPr>
              <a:t> </a:t>
            </a:r>
            <a:r>
              <a:rPr lang="sk-SK" sz="1400" dirty="0"/>
              <a:t>(</a:t>
            </a:r>
            <a:r>
              <a:rPr lang="sk-SK" sz="1400" dirty="0" err="1"/>
              <a:t>portio</a:t>
            </a:r>
            <a:r>
              <a:rPr lang="sk-SK" sz="1400" dirty="0"/>
              <a:t> </a:t>
            </a:r>
            <a:r>
              <a:rPr lang="sk-SK" sz="1400" dirty="0" err="1"/>
              <a:t>supravaginalis</a:t>
            </a:r>
            <a:r>
              <a:rPr lang="sk-SK" sz="1400" dirty="0"/>
              <a:t>)- prechádza do tela maternice cez </a:t>
            </a:r>
            <a:r>
              <a:rPr lang="sk-SK" sz="1400" dirty="0">
                <a:solidFill>
                  <a:srgbClr val="FF0000"/>
                </a:solidFill>
              </a:rPr>
              <a:t>úžinu     </a:t>
            </a:r>
            <a:r>
              <a:rPr lang="sk-SK" sz="1400" dirty="0" smtClean="0">
                <a:solidFill>
                  <a:srgbClr val="FF0000"/>
                </a:solidFill>
              </a:rPr>
              <a:t>      maternice</a:t>
            </a:r>
            <a:r>
              <a:rPr lang="sk-SK" sz="1400" dirty="0" smtClean="0"/>
              <a:t> </a:t>
            </a:r>
            <a:r>
              <a:rPr lang="sk-SK" sz="1400" dirty="0"/>
              <a:t>(</a:t>
            </a:r>
            <a:r>
              <a:rPr lang="sk-SK" sz="1400" dirty="0" err="1"/>
              <a:t>isthmus</a:t>
            </a:r>
            <a:r>
              <a:rPr lang="sk-SK" sz="1400" dirty="0"/>
              <a:t> </a:t>
            </a:r>
            <a:r>
              <a:rPr lang="sk-SK" sz="1400" dirty="0" err="1"/>
              <a:t>uteri</a:t>
            </a:r>
            <a:r>
              <a:rPr lang="sk-SK" sz="1400" dirty="0" smtClean="0"/>
              <a:t>)</a:t>
            </a:r>
          </a:p>
          <a:p>
            <a:r>
              <a:rPr lang="sk-SK" sz="1400" dirty="0">
                <a:solidFill>
                  <a:srgbClr val="FF0000"/>
                </a:solidFill>
              </a:rPr>
              <a:t>k</a:t>
            </a:r>
            <a:r>
              <a:rPr lang="sk-SK" sz="1400" dirty="0" smtClean="0">
                <a:solidFill>
                  <a:srgbClr val="FF0000"/>
                </a:solidFill>
              </a:rPr>
              <a:t>anál maternice </a:t>
            </a:r>
            <a:r>
              <a:rPr lang="sk-SK" sz="1400" dirty="0" smtClean="0"/>
              <a:t>(</a:t>
            </a:r>
            <a:r>
              <a:rPr lang="sk-SK" sz="1400" dirty="0" err="1" smtClean="0"/>
              <a:t>canalis</a:t>
            </a:r>
            <a:r>
              <a:rPr lang="sk-SK" sz="1400" dirty="0" smtClean="0"/>
              <a:t> </a:t>
            </a:r>
            <a:r>
              <a:rPr lang="sk-SK" sz="1400" dirty="0" err="1" smtClean="0"/>
              <a:t>cervicis</a:t>
            </a:r>
            <a:r>
              <a:rPr lang="sk-SK" sz="1400" dirty="0" smtClean="0"/>
              <a:t> </a:t>
            </a:r>
            <a:r>
              <a:rPr lang="sk-SK" sz="1400" dirty="0" err="1" smtClean="0"/>
              <a:t>uteri</a:t>
            </a:r>
            <a:r>
              <a:rPr lang="sk-SK" sz="1400" dirty="0" smtClean="0"/>
              <a:t>)- prechádza krčkom a obsahuje </a:t>
            </a:r>
            <a:r>
              <a:rPr lang="sk-SK" sz="1400" dirty="0" err="1" smtClean="0">
                <a:solidFill>
                  <a:srgbClr val="FF0000"/>
                </a:solidFill>
              </a:rPr>
              <a:t>palmovité</a:t>
            </a:r>
            <a:r>
              <a:rPr lang="sk-SK" sz="1400" dirty="0" smtClean="0">
                <a:solidFill>
                  <a:srgbClr val="FF0000"/>
                </a:solidFill>
              </a:rPr>
              <a:t> </a:t>
            </a:r>
            <a:r>
              <a:rPr lang="sk-SK" sz="1400" dirty="0" err="1" smtClean="0">
                <a:solidFill>
                  <a:srgbClr val="FF0000"/>
                </a:solidFill>
              </a:rPr>
              <a:t>krkvy</a:t>
            </a:r>
            <a:endParaRPr lang="sk-SK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k-SK" sz="1400" cap="small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endParaRPr lang="sk-SK" sz="1400" cap="small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sk-SK" sz="2000" cap="small" dirty="0" smtClean="0">
                <a:solidFill>
                  <a:schemeClr val="tx2"/>
                </a:solidFill>
                <a:latin typeface="+mj-lt"/>
              </a:rPr>
              <a:t>  Telo maternice</a:t>
            </a:r>
          </a:p>
          <a:p>
            <a:pPr marL="0" indent="0">
              <a:buNone/>
            </a:pPr>
            <a:endParaRPr lang="sk-SK" sz="2000" cap="small" dirty="0" smtClean="0">
              <a:solidFill>
                <a:schemeClr val="tx2"/>
              </a:solidFill>
              <a:latin typeface="+mj-lt"/>
            </a:endParaRPr>
          </a:p>
          <a:p>
            <a:r>
              <a:rPr lang="sk-SK" sz="1400" dirty="0"/>
              <a:t>t</a:t>
            </a:r>
            <a:r>
              <a:rPr lang="sk-SK" sz="1400" dirty="0" smtClean="0"/>
              <a:t>rojuholníkovitý tvar</a:t>
            </a:r>
          </a:p>
          <a:p>
            <a:r>
              <a:rPr lang="sk-SK" sz="1400" dirty="0" smtClean="0"/>
              <a:t>2 plochy:	</a:t>
            </a:r>
          </a:p>
          <a:p>
            <a:pPr marL="708660" lvl="1" indent="-342900">
              <a:buFont typeface="+mj-lt"/>
              <a:buAutoNum type="arabicPeriod"/>
            </a:pPr>
            <a:r>
              <a:rPr lang="sk-SK" sz="1400" u="sng" dirty="0">
                <a:solidFill>
                  <a:srgbClr val="FF0000"/>
                </a:solidFill>
              </a:rPr>
              <a:t>m</a:t>
            </a:r>
            <a:r>
              <a:rPr lang="sk-SK" sz="1400" u="sng" dirty="0" smtClean="0">
                <a:solidFill>
                  <a:srgbClr val="FF0000"/>
                </a:solidFill>
              </a:rPr>
              <a:t>echúrová plocha </a:t>
            </a:r>
            <a:r>
              <a:rPr lang="sk-SK" sz="1400" dirty="0" smtClean="0"/>
              <a:t>(</a:t>
            </a:r>
            <a:r>
              <a:rPr lang="sk-SK" sz="1400" dirty="0" err="1" smtClean="0"/>
              <a:t>facies</a:t>
            </a:r>
            <a:r>
              <a:rPr lang="sk-SK" sz="1400" dirty="0" smtClean="0"/>
              <a:t> </a:t>
            </a:r>
            <a:r>
              <a:rPr lang="sk-SK" sz="1400" dirty="0" err="1" smtClean="0"/>
              <a:t>vesicalis</a:t>
            </a:r>
            <a:r>
              <a:rPr lang="sk-SK" sz="1400" dirty="0" smtClean="0"/>
              <a:t>)- predná plocha je </a:t>
            </a:r>
            <a:r>
              <a:rPr lang="sk-SK" sz="1400" dirty="0" err="1" smtClean="0"/>
              <a:t>obrátena</a:t>
            </a:r>
            <a:r>
              <a:rPr lang="sk-SK" sz="1400" dirty="0" smtClean="0"/>
              <a:t> smerom k močovému mechúru</a:t>
            </a:r>
          </a:p>
          <a:p>
            <a:pPr marL="708660" lvl="1" indent="-342900">
              <a:buFont typeface="+mj-lt"/>
              <a:buAutoNum type="arabicPeriod"/>
            </a:pPr>
            <a:r>
              <a:rPr lang="sk-SK" sz="1400" u="sng" dirty="0" smtClean="0">
                <a:solidFill>
                  <a:srgbClr val="FF0000"/>
                </a:solidFill>
              </a:rPr>
              <a:t>črevná plocha </a:t>
            </a:r>
            <a:r>
              <a:rPr lang="sk-SK" sz="1400" dirty="0" smtClean="0"/>
              <a:t>(</a:t>
            </a:r>
            <a:r>
              <a:rPr lang="sk-SK" sz="1400" dirty="0" err="1" smtClean="0"/>
              <a:t>facies</a:t>
            </a:r>
            <a:r>
              <a:rPr lang="sk-SK" sz="1400" dirty="0" smtClean="0"/>
              <a:t> </a:t>
            </a:r>
            <a:r>
              <a:rPr lang="sk-SK" sz="1400" dirty="0" err="1" smtClean="0"/>
              <a:t>intestinalis</a:t>
            </a:r>
            <a:r>
              <a:rPr lang="sk-SK" sz="1400" dirty="0" smtClean="0"/>
              <a:t>)- zadná plocha smeruje k črevám</a:t>
            </a:r>
          </a:p>
          <a:p>
            <a:pPr marL="365760" lvl="1" indent="0">
              <a:buNone/>
            </a:pPr>
            <a:r>
              <a:rPr lang="sk-SK" sz="1400" dirty="0" smtClean="0"/>
              <a:t>-obe plochy sa vpravo a vľavo spájajú v </a:t>
            </a:r>
            <a:r>
              <a:rPr lang="sk-SK" sz="1400" dirty="0" smtClean="0">
                <a:solidFill>
                  <a:srgbClr val="FF0000"/>
                </a:solidFill>
              </a:rPr>
              <a:t>pravom a ľavom okraji maternice</a:t>
            </a:r>
            <a:r>
              <a:rPr lang="sk-SK" sz="1400" dirty="0" smtClean="0"/>
              <a:t> (margo </a:t>
            </a:r>
            <a:r>
              <a:rPr lang="sk-SK" sz="1400" dirty="0" err="1" smtClean="0"/>
              <a:t>dexter</a:t>
            </a:r>
            <a:r>
              <a:rPr lang="sk-SK" sz="1400" dirty="0" smtClean="0"/>
              <a:t> </a:t>
            </a:r>
            <a:r>
              <a:rPr lang="sk-SK" sz="1400" dirty="0" err="1" smtClean="0"/>
              <a:t>et</a:t>
            </a:r>
            <a:r>
              <a:rPr lang="sk-SK" sz="1400" dirty="0" smtClean="0"/>
              <a:t> </a:t>
            </a:r>
            <a:r>
              <a:rPr lang="sk-SK" sz="1400" dirty="0" err="1" smtClean="0"/>
              <a:t>sinister</a:t>
            </a:r>
            <a:r>
              <a:rPr lang="sk-SK" sz="1400" dirty="0" smtClean="0"/>
              <a:t>)</a:t>
            </a:r>
          </a:p>
          <a:p>
            <a:endParaRPr lang="sk-SK" sz="1400" dirty="0" smtClean="0"/>
          </a:p>
          <a:p>
            <a:pPr marL="0" indent="0">
              <a:buNone/>
            </a:pPr>
            <a:endParaRPr lang="sk-SK" sz="1400" dirty="0" smtClean="0"/>
          </a:p>
          <a:p>
            <a:pPr marL="0" indent="0">
              <a:buNone/>
            </a:pPr>
            <a:r>
              <a:rPr lang="sk-SK" sz="1400" dirty="0" smtClean="0"/>
              <a:t>	</a:t>
            </a:r>
            <a:endParaRPr lang="sk-SK" sz="1400" dirty="0"/>
          </a:p>
        </p:txBody>
      </p:sp>
    </p:spTree>
    <p:extLst>
      <p:ext uri="{BB962C8B-B14F-4D97-AF65-F5344CB8AC3E}">
        <p14:creationId xmlns:p14="http://schemas.microsoft.com/office/powerpoint/2010/main" val="158705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000" dirty="0" smtClean="0"/>
              <a:t>Dno maternice (</a:t>
            </a:r>
            <a:r>
              <a:rPr lang="sk-SK" sz="2000" dirty="0" err="1" smtClean="0"/>
              <a:t>fundus</a:t>
            </a:r>
            <a:r>
              <a:rPr lang="sk-SK" sz="2000" dirty="0" smtClean="0"/>
              <a:t> </a:t>
            </a:r>
            <a:r>
              <a:rPr lang="sk-SK" sz="2000" dirty="0" err="1" smtClean="0"/>
              <a:t>uteri</a:t>
            </a:r>
            <a:r>
              <a:rPr lang="sk-SK" sz="2000" dirty="0" smtClean="0"/>
              <a:t>)</a:t>
            </a:r>
            <a:endParaRPr lang="sk-SK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sz="1400" dirty="0"/>
              <a:t>m</a:t>
            </a:r>
            <a:r>
              <a:rPr lang="sk-SK" sz="1400" dirty="0" smtClean="0"/>
              <a:t>ierne vyklenutý </a:t>
            </a:r>
            <a:r>
              <a:rPr lang="sk-SK" sz="1400" dirty="0" err="1" smtClean="0"/>
              <a:t>kraniálny</a:t>
            </a:r>
            <a:r>
              <a:rPr lang="sk-SK" sz="1400" dirty="0" smtClean="0"/>
              <a:t> okraj maternice </a:t>
            </a:r>
          </a:p>
          <a:p>
            <a:r>
              <a:rPr lang="sk-SK" sz="1400" dirty="0">
                <a:solidFill>
                  <a:srgbClr val="FF0000"/>
                </a:solidFill>
              </a:rPr>
              <a:t>r</a:t>
            </a:r>
            <a:r>
              <a:rPr lang="sk-SK" sz="1400" dirty="0" smtClean="0">
                <a:solidFill>
                  <a:srgbClr val="FF0000"/>
                </a:solidFill>
              </a:rPr>
              <a:t>ohy maternice</a:t>
            </a:r>
            <a:r>
              <a:rPr lang="sk-SK" sz="1400" dirty="0" smtClean="0"/>
              <a:t>- sú po stranách dna maternice, kde do nej vstupujú vajíčkovody</a:t>
            </a:r>
          </a:p>
          <a:p>
            <a:endParaRPr lang="sk-SK" sz="1400" dirty="0"/>
          </a:p>
          <a:p>
            <a:endParaRPr lang="sk-SK" sz="1400" dirty="0" smtClean="0"/>
          </a:p>
          <a:p>
            <a:pPr marL="0" indent="0">
              <a:buNone/>
            </a:pPr>
            <a:endParaRPr lang="sk-SK" sz="1400" dirty="0" smtClean="0"/>
          </a:p>
          <a:p>
            <a:pPr marL="0" indent="0">
              <a:buNone/>
            </a:pPr>
            <a:r>
              <a:rPr lang="sk-SK" sz="2000" cap="small" dirty="0" smtClean="0">
                <a:solidFill>
                  <a:schemeClr val="tx2"/>
                </a:solidFill>
              </a:rPr>
              <a:t>Dutina maternice (</a:t>
            </a:r>
            <a:r>
              <a:rPr lang="sk-SK" sz="2000" cap="small" dirty="0" err="1" smtClean="0">
                <a:solidFill>
                  <a:schemeClr val="tx2"/>
                </a:solidFill>
              </a:rPr>
              <a:t>cavitas</a:t>
            </a:r>
            <a:r>
              <a:rPr lang="sk-SK" sz="2000" cap="small" dirty="0" smtClean="0">
                <a:solidFill>
                  <a:schemeClr val="tx2"/>
                </a:solidFill>
              </a:rPr>
              <a:t> </a:t>
            </a:r>
            <a:r>
              <a:rPr lang="sk-SK" sz="2000" cap="small" dirty="0" err="1" smtClean="0">
                <a:solidFill>
                  <a:schemeClr val="tx2"/>
                </a:solidFill>
              </a:rPr>
              <a:t>uteri</a:t>
            </a:r>
            <a:r>
              <a:rPr lang="sk-SK" sz="2000" cap="small" dirty="0" smtClean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endParaRPr lang="sk-SK" sz="2000" cap="small" dirty="0">
              <a:solidFill>
                <a:schemeClr val="tx2"/>
              </a:solidFill>
            </a:endParaRPr>
          </a:p>
          <a:p>
            <a:r>
              <a:rPr lang="sk-SK" sz="1400" dirty="0"/>
              <a:t>t</a:t>
            </a:r>
            <a:r>
              <a:rPr lang="sk-SK" sz="1400" dirty="0" smtClean="0"/>
              <a:t>rojuholníková štrbina</a:t>
            </a:r>
          </a:p>
          <a:p>
            <a:r>
              <a:rPr lang="sk-SK" sz="1400" dirty="0" err="1"/>
              <a:t>p</a:t>
            </a:r>
            <a:r>
              <a:rPr lang="sk-SK" sz="1400" dirty="0" err="1" smtClean="0"/>
              <a:t>redozadne</a:t>
            </a:r>
            <a:r>
              <a:rPr lang="sk-SK" sz="1400" dirty="0" smtClean="0"/>
              <a:t> sploštená</a:t>
            </a:r>
          </a:p>
          <a:p>
            <a:r>
              <a:rPr lang="sk-SK" sz="1400" dirty="0"/>
              <a:t>v</a:t>
            </a:r>
            <a:r>
              <a:rPr lang="sk-SK" sz="1400" dirty="0" smtClean="0"/>
              <a:t>o vrcholoch ústia do dutiny </a:t>
            </a:r>
            <a:r>
              <a:rPr lang="sk-SK" sz="1400" dirty="0" smtClean="0">
                <a:solidFill>
                  <a:srgbClr val="FF0000"/>
                </a:solidFill>
              </a:rPr>
              <a:t>vajíčkovody</a:t>
            </a:r>
            <a:r>
              <a:rPr lang="sk-SK" sz="1400" dirty="0" smtClean="0"/>
              <a:t>, smerom dole pokračuje </a:t>
            </a:r>
            <a:r>
              <a:rPr lang="sk-SK" sz="1400" dirty="0" smtClean="0">
                <a:solidFill>
                  <a:srgbClr val="FF0000"/>
                </a:solidFill>
              </a:rPr>
              <a:t>dutina maternice </a:t>
            </a:r>
            <a:r>
              <a:rPr lang="sk-SK" sz="1400" dirty="0" smtClean="0"/>
              <a:t>cez kanál krčku do </a:t>
            </a:r>
            <a:r>
              <a:rPr lang="sk-SK" sz="1400" dirty="0" smtClean="0">
                <a:solidFill>
                  <a:srgbClr val="FF0000"/>
                </a:solidFill>
              </a:rPr>
              <a:t>pošvy</a:t>
            </a:r>
          </a:p>
          <a:p>
            <a:pPr marL="0" indent="0">
              <a:buNone/>
            </a:pPr>
            <a:endParaRPr lang="sk-SK" sz="2000" cap="smal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0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81000" y="609600"/>
            <a:ext cx="7467600" cy="4873752"/>
          </a:xfrm>
        </p:spPr>
        <p:txBody>
          <a:bodyPr/>
          <a:lstStyle/>
          <a:p>
            <a:pPr marL="0" indent="0">
              <a:buNone/>
            </a:pPr>
            <a:r>
              <a:rPr lang="sk-SK" sz="2000" cap="small" dirty="0" smtClean="0">
                <a:solidFill>
                  <a:schemeClr val="tx2"/>
                </a:solidFill>
              </a:rPr>
              <a:t>Stena maternice </a:t>
            </a:r>
            <a:r>
              <a:rPr lang="sk-SK" dirty="0" smtClean="0"/>
              <a:t>- </a:t>
            </a:r>
            <a:r>
              <a:rPr lang="sk-SK" sz="2000" dirty="0" smtClean="0"/>
              <a:t>má 4 vrstvy</a:t>
            </a:r>
            <a:r>
              <a:rPr lang="sk-SK" dirty="0" smtClean="0"/>
              <a:t>:</a:t>
            </a:r>
          </a:p>
          <a:p>
            <a:pPr marL="0" indent="0">
              <a:buNone/>
            </a:pPr>
            <a:endParaRPr lang="sk-SK" dirty="0" smtClean="0"/>
          </a:p>
          <a:p>
            <a:pPr marL="822960" lvl="1" indent="-457200">
              <a:buFont typeface="+mj-lt"/>
              <a:buAutoNum type="arabicPeriod"/>
            </a:pPr>
            <a:r>
              <a:rPr lang="sk-SK" sz="1800" dirty="0" err="1"/>
              <a:t>m</a:t>
            </a:r>
            <a:r>
              <a:rPr lang="sk-SK" sz="1800" dirty="0" err="1" smtClean="0"/>
              <a:t>okvavka</a:t>
            </a:r>
            <a:r>
              <a:rPr lang="sk-SK" sz="1800" dirty="0" smtClean="0"/>
              <a:t> (</a:t>
            </a:r>
            <a:r>
              <a:rPr lang="sk-SK" sz="1800" dirty="0" err="1" smtClean="0"/>
              <a:t>perimetrium</a:t>
            </a:r>
            <a:r>
              <a:rPr lang="sk-SK" sz="1800" dirty="0" smtClean="0"/>
              <a:t>)</a:t>
            </a:r>
          </a:p>
          <a:p>
            <a:pPr marL="822960" lvl="1" indent="-457200">
              <a:buFont typeface="+mj-lt"/>
              <a:buAutoNum type="arabicPeriod"/>
            </a:pPr>
            <a:r>
              <a:rPr lang="sk-SK" sz="1800" dirty="0" err="1"/>
              <a:t>p</a:t>
            </a:r>
            <a:r>
              <a:rPr lang="sk-SK" sz="1800" dirty="0" err="1" smtClean="0"/>
              <a:t>rimaterničie</a:t>
            </a:r>
            <a:r>
              <a:rPr lang="sk-SK" sz="1800" dirty="0" smtClean="0"/>
              <a:t> (</a:t>
            </a:r>
            <a:r>
              <a:rPr lang="sk-SK" sz="1800" dirty="0" err="1" smtClean="0"/>
              <a:t>parametrium</a:t>
            </a:r>
            <a:r>
              <a:rPr lang="sk-SK" sz="1800" dirty="0" smtClean="0"/>
              <a:t>)</a:t>
            </a:r>
          </a:p>
          <a:p>
            <a:pPr marL="822960" lvl="1" indent="-457200">
              <a:buFont typeface="+mj-lt"/>
              <a:buAutoNum type="arabicPeriod"/>
            </a:pPr>
            <a:r>
              <a:rPr lang="sk-SK" sz="1800" dirty="0"/>
              <a:t>s</a:t>
            </a:r>
            <a:r>
              <a:rPr lang="sk-SK" sz="1800" dirty="0" smtClean="0"/>
              <a:t>valovina maternice (</a:t>
            </a:r>
            <a:r>
              <a:rPr lang="sk-SK" sz="1800" dirty="0" err="1" smtClean="0"/>
              <a:t>myometrium</a:t>
            </a:r>
            <a:r>
              <a:rPr lang="sk-SK" sz="1800" dirty="0" smtClean="0"/>
              <a:t>)</a:t>
            </a:r>
          </a:p>
          <a:p>
            <a:pPr marL="822960" lvl="1" indent="-457200">
              <a:buFont typeface="+mj-lt"/>
              <a:buAutoNum type="arabicPeriod"/>
            </a:pPr>
            <a:r>
              <a:rPr lang="sk-SK" sz="1800" dirty="0"/>
              <a:t>s</a:t>
            </a:r>
            <a:r>
              <a:rPr lang="sk-SK" sz="1800" dirty="0" smtClean="0"/>
              <a:t>liznica maternice (</a:t>
            </a:r>
            <a:r>
              <a:rPr lang="sk-SK" sz="1800" dirty="0" err="1" smtClean="0"/>
              <a:t>endometrium</a:t>
            </a:r>
            <a:r>
              <a:rPr lang="sk-SK" sz="1800" dirty="0"/>
              <a:t>)</a:t>
            </a:r>
            <a:endParaRPr lang="sk-SK" sz="1800" dirty="0" smtClean="0"/>
          </a:p>
          <a:p>
            <a:pPr marL="822960" lvl="1" indent="-457200">
              <a:buFont typeface="+mj-lt"/>
              <a:buAutoNum type="arabicPeriod"/>
            </a:pP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21642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000" dirty="0" err="1" smtClean="0"/>
              <a:t>Mokvavka</a:t>
            </a:r>
            <a:endParaRPr lang="sk-SK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81000" y="1371600"/>
            <a:ext cx="7467600" cy="4873752"/>
          </a:xfrm>
        </p:spPr>
        <p:txBody>
          <a:bodyPr>
            <a:normAutofit/>
          </a:bodyPr>
          <a:lstStyle/>
          <a:p>
            <a:r>
              <a:rPr lang="sk-SK" sz="1200" dirty="0"/>
              <a:t>v</a:t>
            </a:r>
            <a:r>
              <a:rPr lang="sk-SK" sz="1200" dirty="0" smtClean="0"/>
              <a:t>onkajší </a:t>
            </a:r>
            <a:r>
              <a:rPr lang="sk-SK" sz="1200" dirty="0" err="1" smtClean="0"/>
              <a:t>serózny</a:t>
            </a:r>
            <a:r>
              <a:rPr lang="sk-SK" sz="1200" dirty="0" smtClean="0"/>
              <a:t> </a:t>
            </a:r>
            <a:r>
              <a:rPr lang="sk-SK" sz="1200" dirty="0" smtClean="0">
                <a:solidFill>
                  <a:srgbClr val="FF0000"/>
                </a:solidFill>
              </a:rPr>
              <a:t>obal</a:t>
            </a:r>
            <a:r>
              <a:rPr lang="sk-SK" sz="1200" dirty="0" smtClean="0"/>
              <a:t>, ktorý tvorí pobrušnica</a:t>
            </a:r>
          </a:p>
          <a:p>
            <a:endParaRPr lang="sk-SK" sz="1200" dirty="0"/>
          </a:p>
          <a:p>
            <a:pPr marL="0" indent="0">
              <a:buNone/>
            </a:pPr>
            <a:endParaRPr lang="sk-SK" sz="1200" dirty="0" smtClean="0"/>
          </a:p>
          <a:p>
            <a:pPr marL="0" indent="0">
              <a:buNone/>
            </a:pPr>
            <a:r>
              <a:rPr lang="sk-SK" sz="2000" cap="small" dirty="0" err="1" smtClean="0">
                <a:solidFill>
                  <a:schemeClr val="tx2"/>
                </a:solidFill>
              </a:rPr>
              <a:t>Primaterničie</a:t>
            </a:r>
            <a:endParaRPr lang="sk-SK" sz="2000" cap="small" dirty="0" smtClean="0">
              <a:solidFill>
                <a:schemeClr val="tx2"/>
              </a:solidFill>
            </a:endParaRPr>
          </a:p>
          <a:p>
            <a:r>
              <a:rPr lang="sk-SK" sz="1200" dirty="0" err="1"/>
              <a:t>s</a:t>
            </a:r>
            <a:r>
              <a:rPr lang="sk-SK" sz="1200" dirty="0" err="1" smtClean="0"/>
              <a:t>ubserózne</a:t>
            </a:r>
            <a:r>
              <a:rPr lang="sk-SK" sz="1200" dirty="0" smtClean="0"/>
              <a:t> </a:t>
            </a:r>
            <a:r>
              <a:rPr lang="sk-SK" sz="1200" dirty="0" smtClean="0">
                <a:solidFill>
                  <a:srgbClr val="FF0000"/>
                </a:solidFill>
              </a:rPr>
              <a:t>väzivo</a:t>
            </a:r>
            <a:r>
              <a:rPr lang="sk-SK" sz="1200" dirty="0" smtClean="0"/>
              <a:t>, z neho vybiehajú do okolia zahustené pruhy a tvoria </a:t>
            </a:r>
            <a:r>
              <a:rPr lang="sk-SK" sz="1200" dirty="0" smtClean="0">
                <a:solidFill>
                  <a:srgbClr val="FF0000"/>
                </a:solidFill>
              </a:rPr>
              <a:t>väzy</a:t>
            </a:r>
            <a:r>
              <a:rPr lang="sk-SK" sz="1200" dirty="0" smtClean="0"/>
              <a:t> (</a:t>
            </a:r>
            <a:r>
              <a:rPr lang="sk-SK" sz="1200" dirty="0" err="1" smtClean="0"/>
              <a:t>ligamenta</a:t>
            </a:r>
            <a:r>
              <a:rPr lang="sk-SK" sz="1200" dirty="0" smtClean="0"/>
              <a:t>)</a:t>
            </a:r>
          </a:p>
          <a:p>
            <a:pPr marL="0" indent="0">
              <a:buNone/>
            </a:pPr>
            <a:endParaRPr lang="sk-SK" sz="1200" dirty="0"/>
          </a:p>
          <a:p>
            <a:pPr marL="0" indent="0">
              <a:buNone/>
            </a:pPr>
            <a:endParaRPr lang="sk-SK" sz="1200" dirty="0" smtClean="0"/>
          </a:p>
          <a:p>
            <a:pPr marL="0" indent="0">
              <a:buNone/>
            </a:pPr>
            <a:r>
              <a:rPr lang="sk-SK" sz="2000" cap="small" dirty="0" smtClean="0">
                <a:solidFill>
                  <a:schemeClr val="tx2"/>
                </a:solidFill>
              </a:rPr>
              <a:t>Svalovina maternice</a:t>
            </a:r>
          </a:p>
          <a:p>
            <a:r>
              <a:rPr lang="sk-SK" sz="1200" dirty="0"/>
              <a:t>v</a:t>
            </a:r>
            <a:r>
              <a:rPr lang="sk-SK" sz="1200" dirty="0" smtClean="0"/>
              <a:t>rstva </a:t>
            </a:r>
            <a:r>
              <a:rPr lang="sk-SK" sz="1200" dirty="0" smtClean="0">
                <a:solidFill>
                  <a:srgbClr val="FF0000"/>
                </a:solidFill>
              </a:rPr>
              <a:t>hladkej</a:t>
            </a:r>
            <a:r>
              <a:rPr lang="sk-SK" sz="1200" dirty="0" smtClean="0"/>
              <a:t> svaloviny, vlákna vytvárajú </a:t>
            </a:r>
            <a:r>
              <a:rPr lang="sk-SK" sz="1200" dirty="0" smtClean="0">
                <a:solidFill>
                  <a:srgbClr val="FF0000"/>
                </a:solidFill>
              </a:rPr>
              <a:t>krížiace sa špirály</a:t>
            </a:r>
            <a:r>
              <a:rPr lang="sk-SK" sz="1200" dirty="0" smtClean="0"/>
              <a:t>. (</a:t>
            </a:r>
            <a:r>
              <a:rPr lang="sk-SK" sz="1200" b="1" dirty="0" smtClean="0"/>
              <a:t>pri tehotenstve</a:t>
            </a:r>
            <a:r>
              <a:rPr lang="sk-SK" sz="1200" dirty="0" smtClean="0"/>
              <a:t>:  sa špirály vytláčajú smerom </a:t>
            </a:r>
            <a:r>
              <a:rPr lang="sk-SK" sz="1200" dirty="0" smtClean="0">
                <a:solidFill>
                  <a:srgbClr val="FF0000"/>
                </a:solidFill>
              </a:rPr>
              <a:t>hore</a:t>
            </a:r>
            <a:r>
              <a:rPr lang="sk-SK" sz="1200" dirty="0" smtClean="0"/>
              <a:t> a </a:t>
            </a:r>
            <a:r>
              <a:rPr lang="sk-SK" sz="1200" dirty="0" smtClean="0">
                <a:solidFill>
                  <a:srgbClr val="FF0000"/>
                </a:solidFill>
              </a:rPr>
              <a:t>do bokov</a:t>
            </a:r>
            <a:r>
              <a:rPr lang="sk-SK" sz="1200" dirty="0" smtClean="0"/>
              <a:t> – ako 2 do seba zapustené struny. Svalové bunky sa predlžujú </a:t>
            </a:r>
            <a:r>
              <a:rPr lang="sk-SK" sz="1200" dirty="0" smtClean="0">
                <a:solidFill>
                  <a:srgbClr val="FF0000"/>
                </a:solidFill>
              </a:rPr>
              <a:t>10</a:t>
            </a:r>
            <a:r>
              <a:rPr lang="sk-SK" sz="1200" dirty="0" smtClean="0"/>
              <a:t> násobne a rozširujú </a:t>
            </a:r>
            <a:r>
              <a:rPr lang="sk-SK" sz="1200" dirty="0" smtClean="0">
                <a:solidFill>
                  <a:srgbClr val="FF0000"/>
                </a:solidFill>
              </a:rPr>
              <a:t>3 </a:t>
            </a:r>
            <a:r>
              <a:rPr lang="sk-SK" sz="1200" dirty="0" smtClean="0"/>
              <a:t>násobne)</a:t>
            </a:r>
          </a:p>
          <a:p>
            <a:pPr marL="0" indent="0">
              <a:buNone/>
            </a:pPr>
            <a:endParaRPr lang="sk-SK" sz="1200" dirty="0" smtClean="0"/>
          </a:p>
          <a:p>
            <a:pPr marL="0" indent="0">
              <a:buNone/>
            </a:pPr>
            <a:endParaRPr lang="sk-SK" sz="1200" dirty="0"/>
          </a:p>
          <a:p>
            <a:pPr marL="0" indent="0">
              <a:buNone/>
            </a:pPr>
            <a:r>
              <a:rPr lang="sk-SK" sz="2000" cap="small" dirty="0" smtClean="0">
                <a:solidFill>
                  <a:schemeClr val="tx2"/>
                </a:solidFill>
              </a:rPr>
              <a:t>Sliznica maternice</a:t>
            </a:r>
          </a:p>
          <a:p>
            <a:r>
              <a:rPr lang="sk-SK" sz="1200" dirty="0">
                <a:solidFill>
                  <a:srgbClr val="FF0000"/>
                </a:solidFill>
              </a:rPr>
              <a:t>k</a:t>
            </a:r>
            <a:r>
              <a:rPr lang="sk-SK" sz="1200" dirty="0" smtClean="0">
                <a:solidFill>
                  <a:srgbClr val="FF0000"/>
                </a:solidFill>
              </a:rPr>
              <a:t>rytá jednovrstvovým cylindrickým epitelom</a:t>
            </a:r>
            <a:r>
              <a:rPr lang="sk-SK" sz="1200" dirty="0" smtClean="0"/>
              <a:t>, medzi ním sú </a:t>
            </a:r>
            <a:r>
              <a:rPr lang="sk-SK" sz="1200" dirty="0" smtClean="0">
                <a:solidFill>
                  <a:srgbClr val="FF0000"/>
                </a:solidFill>
              </a:rPr>
              <a:t>maternicové žľazy </a:t>
            </a:r>
            <a:r>
              <a:rPr lang="sk-SK" sz="1200" dirty="0" smtClean="0"/>
              <a:t>(</a:t>
            </a:r>
            <a:r>
              <a:rPr lang="sk-SK" sz="1200" dirty="0" err="1" smtClean="0"/>
              <a:t>glandulae</a:t>
            </a:r>
            <a:r>
              <a:rPr lang="sk-SK" sz="1200" dirty="0" smtClean="0"/>
              <a:t> </a:t>
            </a:r>
            <a:r>
              <a:rPr lang="sk-SK" sz="1200" dirty="0" err="1" smtClean="0"/>
              <a:t>uterinae</a:t>
            </a:r>
            <a:r>
              <a:rPr lang="sk-SK" sz="1200" dirty="0" smtClean="0"/>
              <a:t>)</a:t>
            </a:r>
          </a:p>
          <a:p>
            <a:r>
              <a:rPr lang="sk-SK" sz="1200" dirty="0"/>
              <a:t>p</a:t>
            </a:r>
            <a:r>
              <a:rPr lang="sk-SK" sz="1200" dirty="0" smtClean="0"/>
              <a:t>očas menštruačného cyklu prekonáva sliznica (pod vplyvom hormónov) </a:t>
            </a:r>
            <a:r>
              <a:rPr lang="sk-SK" sz="1200" dirty="0" smtClean="0">
                <a:solidFill>
                  <a:srgbClr val="FF0000"/>
                </a:solidFill>
              </a:rPr>
              <a:t>cyklické zmeny</a:t>
            </a:r>
          </a:p>
          <a:p>
            <a:endParaRPr lang="sk-SK" sz="1200" dirty="0" smtClean="0"/>
          </a:p>
          <a:p>
            <a:pPr marL="0" indent="0">
              <a:buNone/>
            </a:pPr>
            <a:endParaRPr lang="sk-SK" sz="2000" cap="smal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37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Menštruačný cyklus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sz="1400" dirty="0"/>
              <a:t>c</a:t>
            </a:r>
            <a:r>
              <a:rPr lang="sk-SK" sz="1400" dirty="0" smtClean="0"/>
              <a:t>yklický proces</a:t>
            </a:r>
          </a:p>
          <a:p>
            <a:r>
              <a:rPr lang="sk-SK" sz="1400" b="1" dirty="0"/>
              <a:t>f</a:t>
            </a:r>
            <a:r>
              <a:rPr lang="sk-SK" sz="1400" b="1" dirty="0" smtClean="0"/>
              <a:t>unkcia</a:t>
            </a:r>
            <a:r>
              <a:rPr lang="sk-SK" sz="1400" dirty="0" smtClean="0"/>
              <a:t>: prijatie oplodneného vajíčka</a:t>
            </a:r>
          </a:p>
          <a:p>
            <a:r>
              <a:rPr lang="sk-SK" sz="1400" b="1" dirty="0"/>
              <a:t>m</a:t>
            </a:r>
            <a:r>
              <a:rPr lang="sk-SK" sz="1400" b="1" dirty="0" smtClean="0"/>
              <a:t>iesto</a:t>
            </a:r>
            <a:r>
              <a:rPr lang="sk-SK" sz="1400" dirty="0" smtClean="0"/>
              <a:t>: vaječníky, maternica, pošva</a:t>
            </a:r>
          </a:p>
          <a:p>
            <a:r>
              <a:rPr lang="sk-SK" sz="1400" b="1" dirty="0" smtClean="0"/>
              <a:t>4 fázy</a:t>
            </a:r>
            <a:r>
              <a:rPr lang="sk-SK" sz="1400" dirty="0" smtClean="0"/>
              <a:t>:</a:t>
            </a:r>
          </a:p>
          <a:p>
            <a:pPr marL="708660" lvl="1" indent="-342900">
              <a:buFont typeface="+mj-lt"/>
              <a:buAutoNum type="arabicPeriod"/>
            </a:pPr>
            <a:r>
              <a:rPr lang="sk-SK" sz="1200" dirty="0" err="1"/>
              <a:t>p</a:t>
            </a:r>
            <a:r>
              <a:rPr lang="sk-SK" sz="1200" dirty="0" err="1" smtClean="0"/>
              <a:t>roliferačná</a:t>
            </a:r>
            <a:endParaRPr lang="sk-SK" sz="1200" dirty="0" smtClean="0"/>
          </a:p>
          <a:p>
            <a:pPr marL="708660" lvl="1" indent="-342900">
              <a:buFont typeface="+mj-lt"/>
              <a:buAutoNum type="arabicPeriod"/>
            </a:pPr>
            <a:r>
              <a:rPr lang="sk-SK" sz="1200" dirty="0"/>
              <a:t>s</a:t>
            </a:r>
            <a:r>
              <a:rPr lang="sk-SK" sz="1200" dirty="0" smtClean="0"/>
              <a:t>ekrečná</a:t>
            </a:r>
          </a:p>
          <a:p>
            <a:pPr marL="708660" lvl="1" indent="-342900">
              <a:buFont typeface="+mj-lt"/>
              <a:buAutoNum type="arabicPeriod"/>
            </a:pPr>
            <a:r>
              <a:rPr lang="sk-SK" sz="1200" dirty="0" err="1"/>
              <a:t>d</a:t>
            </a:r>
            <a:r>
              <a:rPr lang="sk-SK" sz="1200" dirty="0" err="1" smtClean="0"/>
              <a:t>eskvamačná</a:t>
            </a:r>
            <a:endParaRPr lang="sk-SK" sz="1200" dirty="0" smtClean="0"/>
          </a:p>
          <a:p>
            <a:pPr marL="708660" lvl="1" indent="-342900">
              <a:buFont typeface="+mj-lt"/>
              <a:buAutoNum type="arabicPeriod"/>
            </a:pPr>
            <a:r>
              <a:rPr lang="sk-SK" sz="1200" dirty="0"/>
              <a:t>r</a:t>
            </a:r>
            <a:r>
              <a:rPr lang="sk-SK" sz="1200" dirty="0" smtClean="0"/>
              <a:t>egeneračná</a:t>
            </a:r>
          </a:p>
          <a:p>
            <a:r>
              <a:rPr lang="sk-SK" sz="1400" b="1" dirty="0"/>
              <a:t>p</a:t>
            </a:r>
            <a:r>
              <a:rPr lang="sk-SK" sz="1400" b="1" dirty="0" smtClean="0"/>
              <a:t>ri gravidite</a:t>
            </a:r>
            <a:r>
              <a:rPr lang="sk-SK" sz="1400" dirty="0" smtClean="0"/>
              <a:t>: menštruačné cykly sa zastavia</a:t>
            </a:r>
          </a:p>
          <a:p>
            <a:pPr marL="0" indent="0">
              <a:buNone/>
            </a:pPr>
            <a:r>
              <a:rPr lang="sk-SK" sz="1400" dirty="0"/>
              <a:t>	 </a:t>
            </a:r>
            <a:r>
              <a:rPr lang="sk-SK" sz="1400" dirty="0" smtClean="0"/>
              <a:t>        -ak sa oplodnené vajíčko zahniezdi v sliznici maternice, </a:t>
            </a:r>
            <a:r>
              <a:rPr lang="sk-SK" sz="1400" dirty="0" smtClean="0">
                <a:solidFill>
                  <a:srgbClr val="FF0000"/>
                </a:solidFill>
              </a:rPr>
              <a:t>žlté teliesko </a:t>
            </a:r>
            <a:r>
              <a:rPr lang="sk-SK" sz="1400" dirty="0" smtClean="0"/>
              <a:t>vo 	          vaječníku sa mení na</a:t>
            </a:r>
            <a:r>
              <a:rPr lang="sk-SK" sz="1400" dirty="0" smtClean="0">
                <a:solidFill>
                  <a:srgbClr val="FF0000"/>
                </a:solidFill>
              </a:rPr>
              <a:t> žlté teliesko tehotenstva </a:t>
            </a:r>
            <a:r>
              <a:rPr lang="sk-SK" sz="1400" dirty="0" smtClean="0"/>
              <a:t>a produkuje hormón 	          </a:t>
            </a:r>
            <a:r>
              <a:rPr lang="sk-SK" sz="1400" dirty="0" err="1" smtClean="0">
                <a:solidFill>
                  <a:srgbClr val="FF0000"/>
                </a:solidFill>
              </a:rPr>
              <a:t>progesterón</a:t>
            </a:r>
            <a:r>
              <a:rPr lang="sk-SK" sz="1400" dirty="0" smtClean="0"/>
              <a:t>, ktorý </a:t>
            </a:r>
            <a:r>
              <a:rPr lang="sk-SK" sz="1400" b="1" dirty="0" smtClean="0"/>
              <a:t>zastaví</a:t>
            </a:r>
            <a:r>
              <a:rPr lang="sk-SK" sz="1400" dirty="0" smtClean="0"/>
              <a:t> menštruáciu a </a:t>
            </a:r>
            <a:r>
              <a:rPr lang="sk-SK" sz="1400" b="1" dirty="0" smtClean="0"/>
              <a:t>udržuje</a:t>
            </a:r>
            <a:r>
              <a:rPr lang="sk-SK" sz="1400" dirty="0" smtClean="0"/>
              <a:t> graviditu.</a:t>
            </a:r>
          </a:p>
          <a:p>
            <a:pPr marL="0" indent="0">
              <a:buNone/>
            </a:pPr>
            <a:endParaRPr lang="sk-SK" sz="1400" dirty="0" smtClean="0"/>
          </a:p>
          <a:p>
            <a:r>
              <a:rPr lang="sk-SK" sz="1400" dirty="0"/>
              <a:t>c</a:t>
            </a:r>
            <a:r>
              <a:rPr lang="sk-SK" sz="1400" dirty="0" smtClean="0"/>
              <a:t>elý cyklus sa pravidelne opakuje približne v </a:t>
            </a:r>
            <a:r>
              <a:rPr lang="sk-SK" sz="1400" dirty="0" smtClean="0">
                <a:solidFill>
                  <a:srgbClr val="FF0000"/>
                </a:solidFill>
              </a:rPr>
              <a:t>28-dňovom intervale</a:t>
            </a:r>
          </a:p>
        </p:txBody>
      </p:sp>
    </p:spTree>
    <p:extLst>
      <p:ext uri="{BB962C8B-B14F-4D97-AF65-F5344CB8AC3E}">
        <p14:creationId xmlns:p14="http://schemas.microsoft.com/office/powerpoint/2010/main" val="151532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76200"/>
            <a:ext cx="6705600" cy="655638"/>
          </a:xfrm>
        </p:spPr>
        <p:txBody>
          <a:bodyPr>
            <a:normAutofit/>
          </a:bodyPr>
          <a:lstStyle/>
          <a:p>
            <a:r>
              <a:rPr lang="sk-SK" sz="2000" dirty="0" err="1" smtClean="0"/>
              <a:t>Proliferačná</a:t>
            </a:r>
            <a:r>
              <a:rPr lang="sk-SK" sz="2000" dirty="0" smtClean="0"/>
              <a:t> fáza</a:t>
            </a:r>
            <a:endParaRPr lang="sk-SK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001000" cy="5562600"/>
          </a:xfrm>
        </p:spPr>
        <p:txBody>
          <a:bodyPr>
            <a:normAutofit/>
          </a:bodyPr>
          <a:lstStyle/>
          <a:p>
            <a:r>
              <a:rPr lang="sk-SK" sz="1200" dirty="0"/>
              <a:t>t</a:t>
            </a:r>
            <a:r>
              <a:rPr lang="sk-SK" sz="1200" dirty="0" smtClean="0"/>
              <a:t>rvá 14 dní</a:t>
            </a:r>
          </a:p>
          <a:p>
            <a:r>
              <a:rPr lang="sk-SK" sz="1200" dirty="0"/>
              <a:t>v</a:t>
            </a:r>
            <a:r>
              <a:rPr lang="sk-SK" sz="1200" dirty="0" smtClean="0"/>
              <a:t>plyv </a:t>
            </a:r>
            <a:r>
              <a:rPr lang="sk-SK" sz="1200" dirty="0" smtClean="0">
                <a:solidFill>
                  <a:srgbClr val="FF0000"/>
                </a:solidFill>
              </a:rPr>
              <a:t>estrogénu</a:t>
            </a:r>
            <a:r>
              <a:rPr lang="sk-SK" sz="1200" dirty="0" smtClean="0"/>
              <a:t>: sliznica maternice sa </a:t>
            </a:r>
            <a:r>
              <a:rPr lang="sk-SK" sz="1200" b="1" dirty="0" smtClean="0"/>
              <a:t>zvyšuje</a:t>
            </a:r>
          </a:p>
          <a:p>
            <a:pPr marL="1280160" lvl="4" indent="0">
              <a:buNone/>
            </a:pPr>
            <a:r>
              <a:rPr lang="sk-SK" sz="1200" dirty="0" smtClean="0"/>
              <a:t>    žľazy maternice sa </a:t>
            </a:r>
            <a:r>
              <a:rPr lang="sk-SK" sz="1200" b="1" dirty="0" smtClean="0"/>
              <a:t>predlžujú</a:t>
            </a:r>
            <a:r>
              <a:rPr lang="sk-SK" sz="1200" dirty="0" smtClean="0"/>
              <a:t> </a:t>
            </a:r>
          </a:p>
          <a:p>
            <a:pPr marL="1280160" lvl="4" indent="0">
              <a:buNone/>
            </a:pPr>
            <a:r>
              <a:rPr lang="sk-SK" sz="1200" dirty="0" smtClean="0"/>
              <a:t>    tvoria sa nové cievy</a:t>
            </a:r>
          </a:p>
          <a:p>
            <a:pPr marL="0" indent="0">
              <a:buNone/>
            </a:pPr>
            <a:endParaRPr lang="sk-SK" sz="1200" dirty="0"/>
          </a:p>
          <a:p>
            <a:pPr marL="0" indent="0">
              <a:buNone/>
            </a:pPr>
            <a:r>
              <a:rPr lang="sk-SK" sz="2000" cap="small" dirty="0" smtClean="0">
                <a:solidFill>
                  <a:schemeClr val="tx2"/>
                </a:solidFill>
              </a:rPr>
              <a:t>Sekrečná fáza</a:t>
            </a:r>
          </a:p>
          <a:p>
            <a:r>
              <a:rPr lang="sk-SK" sz="1200" dirty="0"/>
              <a:t>o</a:t>
            </a:r>
            <a:r>
              <a:rPr lang="sk-SK" sz="1200" dirty="0" smtClean="0"/>
              <a:t>d 15 dňa</a:t>
            </a:r>
          </a:p>
          <a:p>
            <a:r>
              <a:rPr lang="sk-SK" sz="1200" dirty="0"/>
              <a:t>v</a:t>
            </a:r>
            <a:r>
              <a:rPr lang="sk-SK" sz="1200" dirty="0" smtClean="0"/>
              <a:t>plyv </a:t>
            </a:r>
            <a:r>
              <a:rPr lang="sk-SK" sz="1200" dirty="0" smtClean="0">
                <a:solidFill>
                  <a:srgbClr val="FF0000"/>
                </a:solidFill>
              </a:rPr>
              <a:t>žltého telieska vo vaječníku</a:t>
            </a:r>
            <a:r>
              <a:rPr lang="sk-SK" sz="1200" dirty="0" smtClean="0"/>
              <a:t>:</a:t>
            </a:r>
            <a:r>
              <a:rPr lang="sk-SK" sz="1200" dirty="0"/>
              <a:t> </a:t>
            </a:r>
            <a:r>
              <a:rPr lang="sk-SK" sz="1200" dirty="0" smtClean="0"/>
              <a:t>sliznica maternice sa </a:t>
            </a:r>
            <a:r>
              <a:rPr lang="sk-SK" sz="1200" b="1" dirty="0" smtClean="0"/>
              <a:t>zvyšuje</a:t>
            </a:r>
            <a:r>
              <a:rPr lang="sk-SK" sz="1200" dirty="0" smtClean="0"/>
              <a:t> a </a:t>
            </a:r>
            <a:r>
              <a:rPr lang="sk-SK" sz="1200" b="1" dirty="0" smtClean="0"/>
              <a:t>skypruje</a:t>
            </a:r>
            <a:endParaRPr lang="sk-SK" sz="200" b="1" dirty="0"/>
          </a:p>
          <a:p>
            <a:pPr marL="2377440" lvl="8" indent="0">
              <a:buNone/>
            </a:pPr>
            <a:r>
              <a:rPr lang="sk-SK" sz="1200" dirty="0" smtClean="0"/>
              <a:t>     </a:t>
            </a:r>
            <a:r>
              <a:rPr lang="sk-SK" sz="1200" dirty="0" smtClean="0">
                <a:solidFill>
                  <a:schemeClr val="tx1"/>
                </a:solidFill>
              </a:rPr>
              <a:t>žľazy sa </a:t>
            </a:r>
            <a:r>
              <a:rPr lang="sk-SK" sz="1200" b="1" dirty="0" smtClean="0">
                <a:solidFill>
                  <a:schemeClr val="tx1"/>
                </a:solidFill>
              </a:rPr>
              <a:t>špirálovite stočia </a:t>
            </a:r>
            <a:r>
              <a:rPr lang="sk-SK" sz="1200" dirty="0" smtClean="0">
                <a:solidFill>
                  <a:schemeClr val="tx1"/>
                </a:solidFill>
              </a:rPr>
              <a:t>a napĺňajú sa </a:t>
            </a:r>
            <a:r>
              <a:rPr lang="sk-SK" sz="1200" dirty="0" err="1" smtClean="0">
                <a:solidFill>
                  <a:srgbClr val="FF0000"/>
                </a:solidFill>
              </a:rPr>
              <a:t>hlenovým</a:t>
            </a:r>
            <a:r>
              <a:rPr lang="sk-SK" sz="1200" dirty="0" smtClean="0">
                <a:solidFill>
                  <a:srgbClr val="FF0000"/>
                </a:solidFill>
              </a:rPr>
              <a:t> sekrétom</a:t>
            </a:r>
            <a:endParaRPr lang="sk-SK" sz="1200" dirty="0">
              <a:solidFill>
                <a:srgbClr val="FF0000"/>
              </a:solidFill>
            </a:endParaRPr>
          </a:p>
          <a:p>
            <a:r>
              <a:rPr lang="sk-SK" sz="1200" dirty="0"/>
              <a:t>m</a:t>
            </a:r>
            <a:r>
              <a:rPr lang="sk-SK" sz="1200" dirty="0" smtClean="0"/>
              <a:t>aternica je optimálne pripravená na prijatie oplodneného vajíčka.</a:t>
            </a:r>
          </a:p>
          <a:p>
            <a:r>
              <a:rPr lang="sk-SK" sz="1200" dirty="0"/>
              <a:t>a</a:t>
            </a:r>
            <a:r>
              <a:rPr lang="sk-SK" sz="1200" dirty="0" smtClean="0">
                <a:solidFill>
                  <a:schemeClr val="tx1"/>
                </a:solidFill>
              </a:rPr>
              <a:t>k nedôjde k oplodneniu sliznica sa začína </a:t>
            </a:r>
            <a:r>
              <a:rPr lang="sk-SK" sz="1200" b="1" dirty="0" smtClean="0">
                <a:solidFill>
                  <a:schemeClr val="tx1"/>
                </a:solidFill>
              </a:rPr>
              <a:t>odlupovať</a:t>
            </a:r>
          </a:p>
          <a:p>
            <a:endParaRPr lang="sk-SK" sz="1200" b="1" dirty="0"/>
          </a:p>
          <a:p>
            <a:pPr marL="0" indent="0">
              <a:buNone/>
            </a:pPr>
            <a:r>
              <a:rPr lang="sk-SK" sz="2000" cap="small" dirty="0" err="1" smtClean="0">
                <a:solidFill>
                  <a:schemeClr val="tx2"/>
                </a:solidFill>
              </a:rPr>
              <a:t>Deskvamačná</a:t>
            </a:r>
            <a:r>
              <a:rPr lang="sk-SK" sz="2000" cap="small" dirty="0" smtClean="0">
                <a:solidFill>
                  <a:schemeClr val="tx2"/>
                </a:solidFill>
              </a:rPr>
              <a:t> fáza</a:t>
            </a:r>
          </a:p>
          <a:p>
            <a:r>
              <a:rPr lang="sk-SK" sz="1200" dirty="0"/>
              <a:t>t</a:t>
            </a:r>
            <a:r>
              <a:rPr lang="sk-SK" sz="1200" dirty="0" smtClean="0"/>
              <a:t>rvá 3-5 dní</a:t>
            </a:r>
          </a:p>
          <a:p>
            <a:r>
              <a:rPr lang="sk-SK" sz="1200" dirty="0"/>
              <a:t>n</a:t>
            </a:r>
            <a:r>
              <a:rPr lang="sk-SK" sz="1200" dirty="0" smtClean="0"/>
              <a:t>astáva </a:t>
            </a:r>
            <a:r>
              <a:rPr lang="sk-SK" sz="1200" dirty="0" smtClean="0">
                <a:solidFill>
                  <a:srgbClr val="FF0000"/>
                </a:solidFill>
              </a:rPr>
              <a:t>menštruácia</a:t>
            </a:r>
          </a:p>
          <a:p>
            <a:r>
              <a:rPr lang="sk-SK" sz="1200" dirty="0"/>
              <a:t>s</a:t>
            </a:r>
            <a:r>
              <a:rPr lang="sk-SK" sz="1200" dirty="0" smtClean="0"/>
              <a:t>liznica sa </a:t>
            </a:r>
            <a:r>
              <a:rPr lang="sk-SK" sz="1200" b="1" dirty="0" err="1" smtClean="0"/>
              <a:t>odlupne</a:t>
            </a:r>
            <a:r>
              <a:rPr lang="sk-SK" sz="1200" dirty="0" smtClean="0"/>
              <a:t> a spolu s krvou (vylieva sa z poškodených ciev) </a:t>
            </a:r>
            <a:r>
              <a:rPr lang="sk-SK" sz="1200" b="1" dirty="0" smtClean="0"/>
              <a:t>odchádzajú</a:t>
            </a:r>
            <a:r>
              <a:rPr lang="sk-SK" sz="1200" dirty="0" smtClean="0"/>
              <a:t> ako </a:t>
            </a:r>
            <a:r>
              <a:rPr lang="sk-SK" sz="1200" dirty="0" smtClean="0">
                <a:solidFill>
                  <a:srgbClr val="FF0000"/>
                </a:solidFill>
              </a:rPr>
              <a:t>menštruačná krv </a:t>
            </a:r>
            <a:r>
              <a:rPr lang="sk-SK" sz="1200" dirty="0" smtClean="0"/>
              <a:t>von</a:t>
            </a:r>
          </a:p>
          <a:p>
            <a:endParaRPr lang="sk-SK" sz="1200" dirty="0"/>
          </a:p>
          <a:p>
            <a:pPr marL="0" indent="0">
              <a:buNone/>
            </a:pPr>
            <a:r>
              <a:rPr lang="sk-SK" sz="2000" cap="small" dirty="0" smtClean="0">
                <a:solidFill>
                  <a:schemeClr val="tx2"/>
                </a:solidFill>
              </a:rPr>
              <a:t>Regeneračná fáza</a:t>
            </a:r>
          </a:p>
          <a:p>
            <a:r>
              <a:rPr lang="sk-SK" sz="1200" dirty="0"/>
              <a:t>t</a:t>
            </a:r>
            <a:r>
              <a:rPr lang="sk-SK" sz="1200" dirty="0" smtClean="0"/>
              <a:t>rvá 2 dni</a:t>
            </a:r>
          </a:p>
          <a:p>
            <a:r>
              <a:rPr lang="sk-SK" sz="1200" b="1" dirty="0"/>
              <a:t>r</a:t>
            </a:r>
            <a:r>
              <a:rPr lang="sk-SK" sz="1200" b="1" dirty="0" smtClean="0"/>
              <a:t>egenerácia</a:t>
            </a:r>
            <a:r>
              <a:rPr lang="sk-SK" sz="1200" dirty="0" smtClean="0"/>
              <a:t> poškodenej sliznice (ktorá prikryje odlúpnutú plochu)</a:t>
            </a:r>
          </a:p>
          <a:p>
            <a:endParaRPr lang="sk-SK" sz="1200" dirty="0" smtClean="0"/>
          </a:p>
        </p:txBody>
      </p:sp>
    </p:spTree>
    <p:extLst>
      <p:ext uri="{BB962C8B-B14F-4D97-AF65-F5344CB8AC3E}">
        <p14:creationId xmlns:p14="http://schemas.microsoft.com/office/powerpoint/2010/main" val="323060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078" y="579634"/>
            <a:ext cx="4737844" cy="569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Pošva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sz="1200" dirty="0"/>
              <a:t>o</a:t>
            </a:r>
            <a:r>
              <a:rPr lang="sk-SK" sz="1200" dirty="0" smtClean="0"/>
              <a:t>dvodná pohlavná cesta</a:t>
            </a:r>
          </a:p>
          <a:p>
            <a:r>
              <a:rPr lang="sk-SK" sz="1200" dirty="0"/>
              <a:t>k</a:t>
            </a:r>
            <a:r>
              <a:rPr lang="sk-SK" sz="1200" dirty="0" smtClean="0"/>
              <a:t>opulačný orgán</a:t>
            </a:r>
          </a:p>
          <a:p>
            <a:r>
              <a:rPr lang="sk-SK" sz="1200" b="1" dirty="0"/>
              <a:t>f</a:t>
            </a:r>
            <a:r>
              <a:rPr lang="sk-SK" sz="1200" b="1" dirty="0" smtClean="0"/>
              <a:t>unkcia</a:t>
            </a:r>
            <a:r>
              <a:rPr lang="sk-SK" sz="1200" dirty="0" smtClean="0"/>
              <a:t>: spája vnútorné a vonkajšie pohlavné orgány</a:t>
            </a:r>
          </a:p>
          <a:p>
            <a:r>
              <a:rPr lang="sk-SK" sz="1200" b="1" dirty="0"/>
              <a:t>t</a:t>
            </a:r>
            <a:r>
              <a:rPr lang="sk-SK" sz="1200" b="1" dirty="0" smtClean="0"/>
              <a:t>var</a:t>
            </a:r>
            <a:r>
              <a:rPr lang="sk-SK" sz="1200" dirty="0" smtClean="0"/>
              <a:t>: tenkostenná rúra</a:t>
            </a:r>
          </a:p>
          <a:p>
            <a:pPr marL="365760" lvl="1" indent="0">
              <a:buNone/>
            </a:pPr>
            <a:r>
              <a:rPr lang="sk-SK" sz="1200" dirty="0" smtClean="0"/>
              <a:t>       8 cm dlhá</a:t>
            </a:r>
          </a:p>
          <a:p>
            <a:pPr marL="365760" lvl="1" indent="0">
              <a:buNone/>
            </a:pPr>
            <a:r>
              <a:rPr lang="sk-SK" sz="1200" dirty="0"/>
              <a:t> </a:t>
            </a:r>
            <a:r>
              <a:rPr lang="sk-SK" sz="1200" dirty="0" smtClean="0"/>
              <a:t>      </a:t>
            </a:r>
            <a:r>
              <a:rPr lang="sk-SK" sz="1200" dirty="0" err="1" smtClean="0"/>
              <a:t>predozadne</a:t>
            </a:r>
            <a:r>
              <a:rPr lang="sk-SK" sz="1200" dirty="0" smtClean="0"/>
              <a:t> sploštená, má </a:t>
            </a:r>
            <a:r>
              <a:rPr lang="sk-SK" sz="1200" dirty="0" smtClean="0">
                <a:solidFill>
                  <a:srgbClr val="FF0000"/>
                </a:solidFill>
              </a:rPr>
              <a:t>prednú stenu </a:t>
            </a:r>
            <a:r>
              <a:rPr lang="sk-SK" sz="1200" dirty="0" smtClean="0"/>
              <a:t>(</a:t>
            </a:r>
            <a:r>
              <a:rPr lang="sk-SK" sz="1200" dirty="0" err="1" smtClean="0"/>
              <a:t>paries</a:t>
            </a:r>
            <a:r>
              <a:rPr lang="sk-SK" sz="1200" dirty="0" smtClean="0"/>
              <a:t> </a:t>
            </a:r>
            <a:r>
              <a:rPr lang="sk-SK" sz="1200" dirty="0" err="1" smtClean="0"/>
              <a:t>anteroir</a:t>
            </a:r>
            <a:r>
              <a:rPr lang="sk-SK" sz="1200" dirty="0" smtClean="0"/>
              <a:t>) a </a:t>
            </a:r>
            <a:r>
              <a:rPr lang="sk-SK" sz="1200" dirty="0" smtClean="0">
                <a:solidFill>
                  <a:srgbClr val="FF0000"/>
                </a:solidFill>
              </a:rPr>
              <a:t>zadnú stenu </a:t>
            </a:r>
            <a:r>
              <a:rPr lang="sk-SK" sz="1200" dirty="0" smtClean="0"/>
              <a:t>(</a:t>
            </a:r>
            <a:r>
              <a:rPr lang="sk-SK" sz="1200" dirty="0" err="1" smtClean="0"/>
              <a:t>paries</a:t>
            </a:r>
            <a:r>
              <a:rPr lang="sk-SK" sz="1200" dirty="0" smtClean="0"/>
              <a:t> </a:t>
            </a:r>
            <a:r>
              <a:rPr lang="sk-SK" sz="1200" dirty="0" err="1" smtClean="0"/>
              <a:t>posterior</a:t>
            </a:r>
            <a:r>
              <a:rPr lang="sk-SK" sz="1200" dirty="0" smtClean="0"/>
              <a:t>)</a:t>
            </a:r>
          </a:p>
          <a:p>
            <a:r>
              <a:rPr lang="sk-SK" sz="1200" b="1" dirty="0"/>
              <a:t>s</a:t>
            </a:r>
            <a:r>
              <a:rPr lang="sk-SK" sz="1200" b="1" dirty="0" smtClean="0"/>
              <a:t>tavba</a:t>
            </a:r>
            <a:r>
              <a:rPr lang="sk-SK" sz="1200" dirty="0" smtClean="0"/>
              <a:t>: viacvrstvový dlaždicový epitel</a:t>
            </a:r>
          </a:p>
          <a:p>
            <a:pPr marL="0" indent="0">
              <a:buNone/>
            </a:pPr>
            <a:r>
              <a:rPr lang="sk-SK" sz="1200" dirty="0" smtClean="0"/>
              <a:t>                    </a:t>
            </a:r>
            <a:r>
              <a:rPr lang="sk-SK" sz="1200" dirty="0" smtClean="0">
                <a:solidFill>
                  <a:srgbClr val="FF0000"/>
                </a:solidFill>
              </a:rPr>
              <a:t>pošvové </a:t>
            </a:r>
            <a:r>
              <a:rPr lang="sk-SK" sz="1200" dirty="0" err="1" smtClean="0">
                <a:solidFill>
                  <a:srgbClr val="FF0000"/>
                </a:solidFill>
              </a:rPr>
              <a:t>krkvy</a:t>
            </a:r>
            <a:r>
              <a:rPr lang="sk-SK" sz="1200" dirty="0" smtClean="0">
                <a:solidFill>
                  <a:srgbClr val="FF0000"/>
                </a:solidFill>
              </a:rPr>
              <a:t> </a:t>
            </a:r>
            <a:r>
              <a:rPr lang="sk-SK" sz="1200" dirty="0" smtClean="0"/>
              <a:t>(</a:t>
            </a:r>
            <a:r>
              <a:rPr lang="sk-SK" sz="1200" dirty="0" err="1" smtClean="0"/>
              <a:t>rugae</a:t>
            </a:r>
            <a:r>
              <a:rPr lang="sk-SK" sz="1200" dirty="0" smtClean="0"/>
              <a:t> </a:t>
            </a:r>
            <a:r>
              <a:rPr lang="sk-SK" sz="1200" dirty="0" err="1" smtClean="0"/>
              <a:t>vaginales</a:t>
            </a:r>
            <a:r>
              <a:rPr lang="sk-SK" sz="1200" dirty="0" smtClean="0"/>
              <a:t>) – tvoria </a:t>
            </a:r>
            <a:r>
              <a:rPr lang="sk-SK" sz="1200" dirty="0" err="1" smtClean="0">
                <a:solidFill>
                  <a:srgbClr val="FF0000"/>
                </a:solidFill>
              </a:rPr>
              <a:t>krkvové</a:t>
            </a:r>
            <a:r>
              <a:rPr lang="sk-SK" sz="1200" dirty="0" smtClean="0">
                <a:solidFill>
                  <a:srgbClr val="FF0000"/>
                </a:solidFill>
              </a:rPr>
              <a:t> stĺpce </a:t>
            </a:r>
            <a:r>
              <a:rPr lang="sk-SK" sz="1200" dirty="0" smtClean="0"/>
              <a:t>(</a:t>
            </a:r>
            <a:r>
              <a:rPr lang="sk-SK" sz="1200" dirty="0" err="1" smtClean="0"/>
              <a:t>columnae</a:t>
            </a:r>
            <a:r>
              <a:rPr lang="sk-SK" sz="1200" dirty="0" smtClean="0"/>
              <a:t> </a:t>
            </a:r>
            <a:r>
              <a:rPr lang="sk-SK" sz="1200" dirty="0" err="1" smtClean="0"/>
              <a:t>rugarum</a:t>
            </a:r>
            <a:r>
              <a:rPr lang="sk-SK" sz="1200" dirty="0" smtClean="0"/>
              <a:t>)</a:t>
            </a:r>
          </a:p>
          <a:p>
            <a:pPr marL="0" indent="0">
              <a:buNone/>
            </a:pPr>
            <a:r>
              <a:rPr lang="sk-SK" sz="1200" dirty="0"/>
              <a:t>	 </a:t>
            </a:r>
            <a:r>
              <a:rPr lang="sk-SK" sz="1200" dirty="0" smtClean="0"/>
              <a:t>     </a:t>
            </a:r>
            <a:r>
              <a:rPr lang="sk-SK" sz="1100" dirty="0" smtClean="0"/>
              <a:t> (nachádzajú sa na vnútornej strane prednej a zadnej steny)</a:t>
            </a:r>
          </a:p>
          <a:p>
            <a:pPr marL="0" indent="0">
              <a:buNone/>
            </a:pPr>
            <a:r>
              <a:rPr lang="sk-SK" sz="1100" dirty="0" smtClean="0"/>
              <a:t>                       </a:t>
            </a:r>
            <a:r>
              <a:rPr lang="sk-SK" sz="1200" dirty="0" err="1" smtClean="0">
                <a:solidFill>
                  <a:srgbClr val="FF0000"/>
                </a:solidFill>
              </a:rPr>
              <a:t>čípok</a:t>
            </a:r>
            <a:r>
              <a:rPr lang="sk-SK" sz="1200" dirty="0" smtClean="0">
                <a:solidFill>
                  <a:srgbClr val="FF0000"/>
                </a:solidFill>
              </a:rPr>
              <a:t> maternice </a:t>
            </a:r>
            <a:r>
              <a:rPr lang="sk-SK" sz="1200" dirty="0" smtClean="0"/>
              <a:t>– tvorí sa tu </a:t>
            </a:r>
            <a:r>
              <a:rPr lang="sk-SK" sz="1200" dirty="0" smtClean="0">
                <a:solidFill>
                  <a:srgbClr val="FF0000"/>
                </a:solidFill>
              </a:rPr>
              <a:t>klenba pošvy</a:t>
            </a:r>
            <a:r>
              <a:rPr lang="sk-SK" sz="1200" dirty="0" smtClean="0"/>
              <a:t> (</a:t>
            </a:r>
            <a:r>
              <a:rPr lang="sk-SK" sz="1200" dirty="0" err="1" smtClean="0"/>
              <a:t>fornix</a:t>
            </a:r>
            <a:r>
              <a:rPr lang="sk-SK" sz="1200" dirty="0" smtClean="0"/>
              <a:t> </a:t>
            </a:r>
            <a:r>
              <a:rPr lang="sk-SK" sz="1200" dirty="0" err="1" smtClean="0"/>
              <a:t>vaginae</a:t>
            </a:r>
            <a:r>
              <a:rPr lang="sk-SK" sz="1200" dirty="0" smtClean="0"/>
              <a:t>)</a:t>
            </a:r>
          </a:p>
          <a:p>
            <a:pPr marL="0" indent="0">
              <a:buNone/>
            </a:pPr>
            <a:r>
              <a:rPr lang="sk-SK" sz="1200" dirty="0"/>
              <a:t>	</a:t>
            </a:r>
            <a:r>
              <a:rPr lang="sk-SK" sz="1100" dirty="0"/>
              <a:t> </a:t>
            </a:r>
            <a:r>
              <a:rPr lang="sk-SK" sz="1100" dirty="0" smtClean="0"/>
              <a:t>       (nachádza sa pri hornej časti pošvy)</a:t>
            </a:r>
          </a:p>
          <a:p>
            <a:pPr marL="0" indent="0">
              <a:buNone/>
            </a:pPr>
            <a:r>
              <a:rPr lang="sk-SK" sz="1100" dirty="0" smtClean="0"/>
              <a:t>                       </a:t>
            </a:r>
            <a:r>
              <a:rPr lang="sk-SK" sz="1200" dirty="0" smtClean="0"/>
              <a:t>predsieň pošvy, otvor medzi malými pyskami – </a:t>
            </a:r>
            <a:r>
              <a:rPr lang="sk-SK" sz="1200" dirty="0" smtClean="0">
                <a:solidFill>
                  <a:srgbClr val="FF0000"/>
                </a:solidFill>
              </a:rPr>
              <a:t>koniec pošvy</a:t>
            </a:r>
          </a:p>
          <a:p>
            <a:r>
              <a:rPr lang="sk-SK" sz="1200" dirty="0">
                <a:solidFill>
                  <a:srgbClr val="FF0000"/>
                </a:solidFill>
              </a:rPr>
              <a:t>p</a:t>
            </a:r>
            <a:r>
              <a:rPr lang="sk-SK" sz="1200" dirty="0" smtClean="0">
                <a:solidFill>
                  <a:srgbClr val="FF0000"/>
                </a:solidFill>
              </a:rPr>
              <a:t>anenská blana </a:t>
            </a:r>
            <a:r>
              <a:rPr lang="sk-SK" sz="1200" dirty="0" smtClean="0"/>
              <a:t>(</a:t>
            </a:r>
            <a:r>
              <a:rPr lang="sk-SK" sz="1200" dirty="0" err="1" smtClean="0"/>
              <a:t>hymen</a:t>
            </a:r>
            <a:r>
              <a:rPr lang="sk-SK" sz="1200" dirty="0" smtClean="0"/>
              <a:t>) –</a:t>
            </a:r>
            <a:r>
              <a:rPr lang="sk-SK" sz="1200" dirty="0" smtClean="0">
                <a:solidFill>
                  <a:schemeClr val="tx1"/>
                </a:solidFill>
              </a:rPr>
              <a:t>väzivová</a:t>
            </a:r>
          </a:p>
          <a:p>
            <a:pPr marL="0" indent="0">
              <a:buNone/>
            </a:pPr>
            <a:r>
              <a:rPr lang="sk-SK" sz="1200" dirty="0"/>
              <a:t> </a:t>
            </a:r>
            <a:r>
              <a:rPr lang="sk-SK" sz="1200" dirty="0" smtClean="0"/>
              <a:t>                                                nachádza </a:t>
            </a:r>
            <a:r>
              <a:rPr lang="sk-SK" sz="1200" dirty="0"/>
              <a:t>sa v otvore medzi malými </a:t>
            </a:r>
            <a:r>
              <a:rPr lang="sk-SK" sz="1200" dirty="0" smtClean="0"/>
              <a:t>pyskami</a:t>
            </a:r>
          </a:p>
          <a:p>
            <a:pPr marL="0" indent="0">
              <a:buNone/>
            </a:pPr>
            <a:r>
              <a:rPr lang="sk-SK" sz="1200" dirty="0"/>
              <a:t>	</a:t>
            </a:r>
            <a:r>
              <a:rPr lang="sk-SK" sz="1200" dirty="0" smtClean="0"/>
              <a:t>	      uprostred nej je malý otvor</a:t>
            </a:r>
            <a:endParaRPr lang="sk-SK" sz="1200" dirty="0"/>
          </a:p>
          <a:p>
            <a:endParaRPr lang="sk-SK" sz="1200" dirty="0" smtClean="0">
              <a:solidFill>
                <a:schemeClr val="tx1"/>
              </a:solidFill>
            </a:endParaRPr>
          </a:p>
          <a:p>
            <a:pPr marL="731520" lvl="2" indent="0">
              <a:buNone/>
            </a:pPr>
            <a:r>
              <a:rPr lang="sk-SK" sz="1200" dirty="0"/>
              <a:t> </a:t>
            </a:r>
            <a:r>
              <a:rPr lang="sk-SK" sz="12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9523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Veľké pysky ohanbia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sk-SK" sz="1200" dirty="0" smtClean="0"/>
              <a:t>2 kožené valy</a:t>
            </a:r>
          </a:p>
          <a:p>
            <a:r>
              <a:rPr lang="sk-SK" sz="1200" b="1" dirty="0"/>
              <a:t>p</a:t>
            </a:r>
            <a:r>
              <a:rPr lang="sk-SK" sz="1200" b="1" dirty="0" smtClean="0"/>
              <a:t>okrytie</a:t>
            </a:r>
            <a:r>
              <a:rPr lang="sk-SK" sz="1200" dirty="0" smtClean="0"/>
              <a:t>: koža, ochlpenie</a:t>
            </a:r>
          </a:p>
          <a:p>
            <a:r>
              <a:rPr lang="sk-SK" sz="1200" b="1" dirty="0"/>
              <a:t>s</a:t>
            </a:r>
            <a:r>
              <a:rPr lang="sk-SK" sz="1200" b="1" dirty="0" smtClean="0"/>
              <a:t>tavba</a:t>
            </a:r>
            <a:r>
              <a:rPr lang="sk-SK" sz="1200" dirty="0" smtClean="0"/>
              <a:t>: </a:t>
            </a:r>
            <a:r>
              <a:rPr lang="sk-SK" sz="1200" dirty="0" smtClean="0">
                <a:solidFill>
                  <a:srgbClr val="FF0000"/>
                </a:solidFill>
              </a:rPr>
              <a:t>štrbina ohanbia </a:t>
            </a:r>
            <a:r>
              <a:rPr lang="sk-SK" sz="1200" dirty="0" smtClean="0"/>
              <a:t>(</a:t>
            </a:r>
            <a:r>
              <a:rPr lang="sk-SK" sz="1200" dirty="0" err="1" smtClean="0"/>
              <a:t>rima</a:t>
            </a:r>
            <a:r>
              <a:rPr lang="sk-SK" sz="1200" dirty="0" smtClean="0"/>
              <a:t> </a:t>
            </a:r>
            <a:r>
              <a:rPr lang="sk-SK" sz="1200" dirty="0" err="1" smtClean="0"/>
              <a:t>pudendi</a:t>
            </a:r>
            <a:r>
              <a:rPr lang="sk-SK" sz="1200" dirty="0" smtClean="0"/>
              <a:t>) – nachádza sa medzi pyskami</a:t>
            </a:r>
          </a:p>
          <a:p>
            <a:pPr marL="0" indent="0">
              <a:buNone/>
            </a:pPr>
            <a:r>
              <a:rPr lang="sk-SK" sz="1200" dirty="0"/>
              <a:t> </a:t>
            </a:r>
            <a:r>
              <a:rPr lang="sk-SK" sz="1200" dirty="0" smtClean="0"/>
              <a:t>                  </a:t>
            </a:r>
            <a:r>
              <a:rPr lang="sk-SK" sz="1200" dirty="0" smtClean="0">
                <a:solidFill>
                  <a:srgbClr val="FF0000"/>
                </a:solidFill>
              </a:rPr>
              <a:t>predná a zadná spojka pyskov </a:t>
            </a:r>
            <a:r>
              <a:rPr lang="sk-SK" sz="1200" dirty="0" smtClean="0"/>
              <a:t>(</a:t>
            </a:r>
            <a:r>
              <a:rPr lang="sk-SK" sz="1200" dirty="0" err="1" smtClean="0"/>
              <a:t>commissura</a:t>
            </a:r>
            <a:r>
              <a:rPr lang="sk-SK" sz="1200" dirty="0" smtClean="0"/>
              <a:t> </a:t>
            </a:r>
            <a:r>
              <a:rPr lang="sk-SK" sz="1200" dirty="0" err="1" smtClean="0"/>
              <a:t>labiorum</a:t>
            </a:r>
            <a:r>
              <a:rPr lang="sk-SK" sz="1200" dirty="0" smtClean="0"/>
              <a:t> </a:t>
            </a:r>
            <a:r>
              <a:rPr lang="sk-SK" sz="1200" dirty="0" err="1" smtClean="0"/>
              <a:t>anterior</a:t>
            </a:r>
            <a:r>
              <a:rPr lang="sk-SK" sz="1200" dirty="0" smtClean="0"/>
              <a:t> </a:t>
            </a:r>
            <a:r>
              <a:rPr lang="sk-SK" sz="1200" dirty="0" err="1" smtClean="0"/>
              <a:t>et</a:t>
            </a:r>
            <a:r>
              <a:rPr lang="sk-SK" sz="1200" dirty="0" smtClean="0"/>
              <a:t> </a:t>
            </a:r>
            <a:r>
              <a:rPr lang="sk-SK" sz="1200" dirty="0" err="1" smtClean="0"/>
              <a:t>posterior</a:t>
            </a:r>
            <a:r>
              <a:rPr lang="sk-SK" sz="1200" dirty="0" smtClean="0"/>
              <a:t>)</a:t>
            </a:r>
          </a:p>
          <a:p>
            <a:pPr marL="0" indent="0">
              <a:buNone/>
            </a:pPr>
            <a:endParaRPr lang="sk-SK" sz="1200" dirty="0"/>
          </a:p>
          <a:p>
            <a:pPr marL="0" indent="0">
              <a:buNone/>
            </a:pPr>
            <a:endParaRPr lang="sk-SK" sz="1200" dirty="0" smtClean="0"/>
          </a:p>
          <a:p>
            <a:pPr marL="0" indent="0">
              <a:buNone/>
            </a:pPr>
            <a:r>
              <a:rPr lang="sk-SK" sz="3000" cap="small" dirty="0" smtClean="0">
                <a:solidFill>
                  <a:schemeClr val="tx2"/>
                </a:solidFill>
              </a:rPr>
              <a:t>Malé pysky ohanbia</a:t>
            </a:r>
          </a:p>
          <a:p>
            <a:r>
              <a:rPr lang="sk-SK" sz="1200" dirty="0"/>
              <a:t>p</a:t>
            </a:r>
            <a:r>
              <a:rPr lang="sk-SK" sz="1200" dirty="0" smtClean="0"/>
              <a:t>rekryté veľkými pyskami</a:t>
            </a:r>
          </a:p>
          <a:p>
            <a:r>
              <a:rPr lang="sk-SK" sz="1200" b="1" dirty="0"/>
              <a:t>s</a:t>
            </a:r>
            <a:r>
              <a:rPr lang="sk-SK" sz="1200" b="1" dirty="0" smtClean="0"/>
              <a:t>tavba</a:t>
            </a:r>
            <a:r>
              <a:rPr lang="sk-SK" sz="1200" dirty="0" smtClean="0"/>
              <a:t>: sliznica - pokrytá viacvrstvovým dlaždicovým epitelom</a:t>
            </a:r>
          </a:p>
          <a:p>
            <a:pPr marL="0" indent="0">
              <a:buNone/>
            </a:pPr>
            <a:r>
              <a:rPr lang="sk-SK" sz="1200" dirty="0" smtClean="0"/>
              <a:t>                   </a:t>
            </a:r>
            <a:r>
              <a:rPr lang="sk-SK" sz="1200" dirty="0" err="1" smtClean="0">
                <a:solidFill>
                  <a:srgbClr val="FF0000"/>
                </a:solidFill>
              </a:rPr>
              <a:t>medzipysková</a:t>
            </a:r>
            <a:r>
              <a:rPr lang="sk-SK" sz="1200" dirty="0" smtClean="0">
                <a:solidFill>
                  <a:srgbClr val="FF0000"/>
                </a:solidFill>
              </a:rPr>
              <a:t> brázda </a:t>
            </a:r>
            <a:r>
              <a:rPr lang="sk-SK" sz="1200" dirty="0" smtClean="0"/>
              <a:t>(</a:t>
            </a:r>
            <a:r>
              <a:rPr lang="sk-SK" sz="1200" dirty="0" err="1" smtClean="0"/>
              <a:t>sulcus</a:t>
            </a:r>
            <a:r>
              <a:rPr lang="sk-SK" sz="1200" dirty="0" smtClean="0"/>
              <a:t> </a:t>
            </a:r>
            <a:r>
              <a:rPr lang="sk-SK" sz="1200" dirty="0" err="1" smtClean="0"/>
              <a:t>interlabialis</a:t>
            </a:r>
            <a:r>
              <a:rPr lang="sk-SK" sz="1200" dirty="0" smtClean="0"/>
              <a:t>) – medzi veľkými a malými pyskami</a:t>
            </a:r>
          </a:p>
          <a:p>
            <a:pPr marL="0" indent="0">
              <a:buNone/>
            </a:pPr>
            <a:r>
              <a:rPr lang="sk-SK" sz="1200" dirty="0" smtClean="0"/>
              <a:t>                   otvor do pošvy – vzadu medzi malými pyskami</a:t>
            </a:r>
          </a:p>
          <a:p>
            <a:pPr marL="0" indent="0">
              <a:buNone/>
            </a:pPr>
            <a:r>
              <a:rPr lang="sk-SK" sz="1200" dirty="0" smtClean="0"/>
              <a:t>                   </a:t>
            </a:r>
            <a:r>
              <a:rPr lang="sk-SK" sz="1200" dirty="0" smtClean="0">
                <a:solidFill>
                  <a:srgbClr val="FF0000"/>
                </a:solidFill>
              </a:rPr>
              <a:t>vyústenie močovej rúry </a:t>
            </a:r>
            <a:r>
              <a:rPr lang="sk-SK" sz="1200" dirty="0" smtClean="0"/>
              <a:t>(</a:t>
            </a:r>
            <a:r>
              <a:rPr lang="sk-SK" sz="1200" dirty="0" err="1" smtClean="0"/>
              <a:t>ostium</a:t>
            </a:r>
            <a:r>
              <a:rPr lang="sk-SK" sz="1200" dirty="0" smtClean="0"/>
              <a:t> </a:t>
            </a:r>
            <a:r>
              <a:rPr lang="sk-SK" sz="1200" dirty="0" err="1" smtClean="0"/>
              <a:t>urethre</a:t>
            </a:r>
            <a:r>
              <a:rPr lang="sk-SK" sz="1200" dirty="0" smtClean="0"/>
              <a:t> </a:t>
            </a:r>
            <a:r>
              <a:rPr lang="sk-SK" sz="1200" dirty="0" err="1" smtClean="0"/>
              <a:t>externae</a:t>
            </a:r>
            <a:r>
              <a:rPr lang="sk-SK" sz="1200" dirty="0" smtClean="0"/>
              <a:t>) – </a:t>
            </a:r>
            <a:r>
              <a:rPr lang="sk-SK" sz="1200" dirty="0" err="1" smtClean="0"/>
              <a:t>ventrálne</a:t>
            </a:r>
            <a:endParaRPr lang="sk-SK" sz="1200" dirty="0" smtClean="0"/>
          </a:p>
          <a:p>
            <a:pPr marL="0" indent="0">
              <a:buNone/>
            </a:pPr>
            <a:r>
              <a:rPr lang="sk-SK" sz="1200" dirty="0" smtClean="0"/>
              <a:t>                   </a:t>
            </a:r>
            <a:r>
              <a:rPr lang="sk-SK" sz="1200" dirty="0" smtClean="0">
                <a:solidFill>
                  <a:srgbClr val="FF0000"/>
                </a:solidFill>
              </a:rPr>
              <a:t>dráždec</a:t>
            </a:r>
            <a:r>
              <a:rPr lang="sk-SK" sz="1200" dirty="0" smtClean="0"/>
              <a:t> (</a:t>
            </a:r>
            <a:r>
              <a:rPr lang="sk-SK" sz="1200" dirty="0" err="1" smtClean="0"/>
              <a:t>clitoris</a:t>
            </a:r>
            <a:r>
              <a:rPr lang="sk-SK" sz="1200" dirty="0" smtClean="0"/>
              <a:t>) – pred vyústením močovej rúry</a:t>
            </a:r>
          </a:p>
          <a:p>
            <a:pPr marL="0" indent="0">
              <a:buNone/>
            </a:pPr>
            <a:r>
              <a:rPr lang="sk-SK" sz="1200" dirty="0"/>
              <a:t> </a:t>
            </a:r>
            <a:r>
              <a:rPr lang="sk-SK" sz="1200" dirty="0" smtClean="0"/>
              <a:t>                  </a:t>
            </a:r>
            <a:r>
              <a:rPr lang="sk-SK" sz="1200" dirty="0" smtClean="0">
                <a:solidFill>
                  <a:srgbClr val="FF0000"/>
                </a:solidFill>
              </a:rPr>
              <a:t>uzdička dráždca </a:t>
            </a:r>
            <a:r>
              <a:rPr lang="sk-SK" sz="1200" dirty="0" smtClean="0"/>
              <a:t>(</a:t>
            </a:r>
            <a:r>
              <a:rPr lang="sk-SK" sz="1200" dirty="0" err="1" smtClean="0"/>
              <a:t>frenulum</a:t>
            </a:r>
            <a:r>
              <a:rPr lang="sk-SK" sz="1200" dirty="0" smtClean="0"/>
              <a:t> </a:t>
            </a:r>
            <a:r>
              <a:rPr lang="sk-SK" sz="1200" dirty="0" err="1" smtClean="0"/>
              <a:t>labiorum</a:t>
            </a:r>
            <a:r>
              <a:rPr lang="sk-SK" sz="1200" dirty="0" smtClean="0"/>
              <a:t> </a:t>
            </a:r>
            <a:r>
              <a:rPr lang="sk-SK" sz="1200" dirty="0" err="1" smtClean="0"/>
              <a:t>pudendi</a:t>
            </a:r>
            <a:r>
              <a:rPr lang="sk-SK" sz="1200" dirty="0" smtClean="0"/>
              <a:t>) a </a:t>
            </a:r>
            <a:r>
              <a:rPr lang="sk-SK" sz="1200" dirty="0" smtClean="0">
                <a:solidFill>
                  <a:srgbClr val="FF0000"/>
                </a:solidFill>
              </a:rPr>
              <a:t>predkožka</a:t>
            </a:r>
            <a:r>
              <a:rPr lang="sk-SK" sz="1200" dirty="0" smtClean="0"/>
              <a:t> (</a:t>
            </a:r>
            <a:r>
              <a:rPr lang="sk-SK" sz="1200" dirty="0" err="1" smtClean="0"/>
              <a:t>preputium</a:t>
            </a:r>
            <a:r>
              <a:rPr lang="sk-SK" sz="1200" dirty="0" smtClean="0"/>
              <a:t>) – tvoria </a:t>
            </a:r>
            <a:r>
              <a:rPr lang="sk-SK" sz="1200" dirty="0" err="1" smtClean="0"/>
              <a:t>krkvu</a:t>
            </a:r>
            <a:r>
              <a:rPr lang="sk-SK" sz="1200" dirty="0" smtClean="0"/>
              <a:t>, ktorá sa                  						     ťahá na dráždec zo 						     </a:t>
            </a:r>
            <a:r>
              <a:rPr lang="sk-SK" sz="1200" dirty="0" err="1" smtClean="0"/>
              <a:t>spodu</a:t>
            </a:r>
            <a:r>
              <a:rPr lang="sk-SK" sz="1200" dirty="0" smtClean="0"/>
              <a:t> malých pyskov</a:t>
            </a:r>
          </a:p>
          <a:p>
            <a:pPr marL="0" indent="0">
              <a:buNone/>
            </a:pPr>
            <a:r>
              <a:rPr lang="sk-SK" sz="1200" dirty="0"/>
              <a:t> </a:t>
            </a:r>
            <a:r>
              <a:rPr lang="sk-SK" sz="1200" dirty="0" smtClean="0"/>
              <a:t>                  množstvo nervových zakončení – podnet k pohlavnému vzrušeniu</a:t>
            </a:r>
          </a:p>
          <a:p>
            <a:r>
              <a:rPr lang="sk-SK" sz="1200" dirty="0"/>
              <a:t>d</a:t>
            </a:r>
            <a:r>
              <a:rPr lang="sk-SK" sz="1200" dirty="0" smtClean="0"/>
              <a:t>orzálne zrastajú s veľkými pyskami</a:t>
            </a:r>
          </a:p>
          <a:p>
            <a:pPr marL="0" indent="0">
              <a:buNone/>
            </a:pPr>
            <a:r>
              <a:rPr lang="sk-SK" sz="1200" dirty="0" smtClean="0"/>
              <a:t>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678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Dráždec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7467600" cy="4873752"/>
          </a:xfrm>
        </p:spPr>
        <p:txBody>
          <a:bodyPr>
            <a:normAutofit/>
          </a:bodyPr>
          <a:lstStyle/>
          <a:p>
            <a:r>
              <a:rPr lang="sk-SK" sz="1200" b="1" dirty="0"/>
              <a:t>s</a:t>
            </a:r>
            <a:r>
              <a:rPr lang="sk-SK" sz="1200" b="1" dirty="0" smtClean="0"/>
              <a:t>tavba</a:t>
            </a:r>
            <a:r>
              <a:rPr lang="sk-SK" sz="1200" dirty="0" smtClean="0"/>
              <a:t>: </a:t>
            </a:r>
            <a:r>
              <a:rPr lang="sk-SK" sz="1200" dirty="0" smtClean="0">
                <a:solidFill>
                  <a:srgbClr val="FF0000"/>
                </a:solidFill>
              </a:rPr>
              <a:t>2 </a:t>
            </a:r>
            <a:r>
              <a:rPr lang="sk-SK" sz="1200" dirty="0" err="1" smtClean="0">
                <a:solidFill>
                  <a:srgbClr val="FF0000"/>
                </a:solidFill>
              </a:rPr>
              <a:t>dutinkovié</a:t>
            </a:r>
            <a:r>
              <a:rPr lang="sk-SK" sz="1200" dirty="0" smtClean="0">
                <a:solidFill>
                  <a:srgbClr val="FF0000"/>
                </a:solidFill>
              </a:rPr>
              <a:t> telieska dráždca </a:t>
            </a:r>
            <a:r>
              <a:rPr lang="sk-SK" sz="1200" dirty="0" smtClean="0"/>
              <a:t>(</a:t>
            </a:r>
            <a:r>
              <a:rPr lang="sk-SK" sz="1200" dirty="0" err="1" smtClean="0"/>
              <a:t>corpora</a:t>
            </a:r>
            <a:r>
              <a:rPr lang="sk-SK" sz="1200" dirty="0" smtClean="0"/>
              <a:t> </a:t>
            </a:r>
            <a:r>
              <a:rPr lang="sk-SK" sz="1200" dirty="0" err="1" smtClean="0"/>
              <a:t>cavernosa</a:t>
            </a:r>
            <a:r>
              <a:rPr lang="sk-SK" sz="1200" dirty="0" smtClean="0"/>
              <a:t> </a:t>
            </a:r>
            <a:r>
              <a:rPr lang="sk-SK" sz="1200" dirty="0" err="1" smtClean="0"/>
              <a:t>clitoridis</a:t>
            </a:r>
            <a:r>
              <a:rPr lang="sk-SK" sz="1200" dirty="0" smtClean="0"/>
              <a:t>) – podobajú sa analogickým 					         telieskam penisu</a:t>
            </a:r>
          </a:p>
          <a:p>
            <a:pPr marL="0" indent="0">
              <a:buNone/>
            </a:pPr>
            <a:r>
              <a:rPr lang="sk-SK" sz="1200" dirty="0"/>
              <a:t> </a:t>
            </a:r>
            <a:r>
              <a:rPr lang="sk-SK" sz="1200" dirty="0" smtClean="0"/>
              <a:t>                  </a:t>
            </a:r>
            <a:r>
              <a:rPr lang="sk-SK" sz="1200" dirty="0" smtClean="0">
                <a:solidFill>
                  <a:srgbClr val="FF0000"/>
                </a:solidFill>
              </a:rPr>
              <a:t>2 ramená </a:t>
            </a:r>
            <a:r>
              <a:rPr lang="sk-SK" sz="1200" dirty="0" smtClean="0"/>
              <a:t>(</a:t>
            </a:r>
            <a:r>
              <a:rPr lang="sk-SK" sz="1200" dirty="0" err="1" smtClean="0"/>
              <a:t>crura</a:t>
            </a:r>
            <a:r>
              <a:rPr lang="sk-SK" sz="1200" dirty="0" smtClean="0"/>
              <a:t> </a:t>
            </a:r>
            <a:r>
              <a:rPr lang="sk-SK" sz="1200" dirty="0" err="1" smtClean="0"/>
              <a:t>clitoridis</a:t>
            </a:r>
            <a:r>
              <a:rPr lang="sk-SK" sz="1200" dirty="0" smtClean="0"/>
              <a:t>) – dráždec sa nimi upína k lonovým kostiam</a:t>
            </a:r>
          </a:p>
          <a:p>
            <a:pPr marL="0" indent="0">
              <a:buNone/>
            </a:pPr>
            <a:r>
              <a:rPr lang="sk-SK" sz="1200" dirty="0"/>
              <a:t> </a:t>
            </a:r>
            <a:r>
              <a:rPr lang="sk-SK" sz="1200" dirty="0" smtClean="0"/>
              <a:t>                  </a:t>
            </a:r>
            <a:r>
              <a:rPr lang="sk-SK" sz="1200" dirty="0" smtClean="0">
                <a:solidFill>
                  <a:srgbClr val="FF0000"/>
                </a:solidFill>
              </a:rPr>
              <a:t>zaoblený žaluď </a:t>
            </a:r>
            <a:r>
              <a:rPr lang="sk-SK" sz="1200" dirty="0" smtClean="0"/>
              <a:t>(</a:t>
            </a:r>
            <a:r>
              <a:rPr lang="sk-SK" sz="1200" dirty="0" err="1" smtClean="0"/>
              <a:t>glans</a:t>
            </a:r>
            <a:r>
              <a:rPr lang="sk-SK" sz="1200" dirty="0" smtClean="0"/>
              <a:t> </a:t>
            </a:r>
            <a:r>
              <a:rPr lang="sk-SK" sz="1200" dirty="0" err="1" smtClean="0"/>
              <a:t>clitoridis</a:t>
            </a:r>
            <a:r>
              <a:rPr lang="sk-SK" sz="1200" dirty="0" smtClean="0"/>
              <a:t>) – koniec dráždca</a:t>
            </a:r>
          </a:p>
          <a:p>
            <a:pPr marL="0" indent="0">
              <a:buNone/>
            </a:pPr>
            <a:r>
              <a:rPr lang="sk-SK" sz="1200" dirty="0" smtClean="0"/>
              <a:t>                   množstvo nervových zakončení – podnet k pohlavnému vzrušeniu</a:t>
            </a:r>
          </a:p>
          <a:p>
            <a:pPr marL="0" indent="0">
              <a:buNone/>
            </a:pPr>
            <a:endParaRPr lang="sk-SK" sz="1200" dirty="0"/>
          </a:p>
          <a:p>
            <a:pPr marL="0" indent="0">
              <a:buNone/>
            </a:pPr>
            <a:r>
              <a:rPr lang="sk-SK" sz="3000" cap="small" dirty="0" smtClean="0">
                <a:solidFill>
                  <a:schemeClr val="tx2"/>
                </a:solidFill>
              </a:rPr>
              <a:t>Predsieň pošvy</a:t>
            </a:r>
          </a:p>
          <a:p>
            <a:r>
              <a:rPr lang="sk-SK" sz="1200" dirty="0" smtClean="0"/>
              <a:t>m</a:t>
            </a:r>
            <a:r>
              <a:rPr lang="sk-SK" sz="1200" dirty="0"/>
              <a:t>a</a:t>
            </a:r>
            <a:r>
              <a:rPr lang="sk-SK" sz="1200" dirty="0" smtClean="0"/>
              <a:t>lá štrbina pred otvorom po pošvy</a:t>
            </a:r>
          </a:p>
          <a:p>
            <a:r>
              <a:rPr lang="sk-SK" sz="1200" dirty="0"/>
              <a:t>ú</a:t>
            </a:r>
            <a:r>
              <a:rPr lang="sk-SK" sz="1200" dirty="0" smtClean="0"/>
              <a:t>stia tu </a:t>
            </a:r>
            <a:r>
              <a:rPr lang="sk-SK" sz="1200" dirty="0" smtClean="0">
                <a:solidFill>
                  <a:srgbClr val="FF0000"/>
                </a:solidFill>
              </a:rPr>
              <a:t>malé a veľké predsieňové žľazy </a:t>
            </a:r>
            <a:r>
              <a:rPr lang="sk-SK" sz="1200" dirty="0" smtClean="0"/>
              <a:t>(</a:t>
            </a:r>
            <a:r>
              <a:rPr lang="sk-SK" sz="1200" dirty="0" err="1" smtClean="0"/>
              <a:t>glandulae</a:t>
            </a:r>
            <a:r>
              <a:rPr lang="sk-SK" sz="1200" dirty="0" smtClean="0"/>
              <a:t> </a:t>
            </a:r>
            <a:r>
              <a:rPr lang="sk-SK" sz="1200" dirty="0" err="1" smtClean="0"/>
              <a:t>vestibulares</a:t>
            </a:r>
            <a:r>
              <a:rPr lang="sk-SK" sz="1200" dirty="0" smtClean="0"/>
              <a:t> </a:t>
            </a:r>
            <a:r>
              <a:rPr lang="sk-SK" sz="1200" dirty="0" err="1" smtClean="0"/>
              <a:t>minores</a:t>
            </a:r>
            <a:r>
              <a:rPr lang="sk-SK" sz="1200" dirty="0" smtClean="0"/>
              <a:t> </a:t>
            </a:r>
            <a:r>
              <a:rPr lang="sk-SK" sz="1200" dirty="0" err="1" smtClean="0"/>
              <a:t>et</a:t>
            </a:r>
            <a:r>
              <a:rPr lang="sk-SK" sz="1200" dirty="0" smtClean="0"/>
              <a:t> </a:t>
            </a:r>
            <a:r>
              <a:rPr lang="sk-SK" sz="1200" dirty="0" err="1" smtClean="0"/>
              <a:t>majores</a:t>
            </a:r>
            <a:r>
              <a:rPr lang="sk-SK" sz="1200" dirty="0" smtClean="0"/>
              <a:t>)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324642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28" y="1066800"/>
            <a:ext cx="5472684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9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áda">
  <a:themeElements>
    <a:clrScheme name="Arkád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ád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ád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414</TotalTime>
  <Words>895</Words>
  <Application>Microsoft Office PowerPoint</Application>
  <PresentationFormat>Předvádění na obrazovce (4:3)</PresentationFormat>
  <Paragraphs>197</Paragraphs>
  <Slides>21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2" baseType="lpstr">
      <vt:lpstr>Arkáda</vt:lpstr>
      <vt:lpstr>Organa genitalia FEMININA</vt:lpstr>
      <vt:lpstr>Ženské pohlavné orgány:</vt:lpstr>
      <vt:lpstr>Prezentace aplikace PowerPoint</vt:lpstr>
      <vt:lpstr>Prezentace aplikace PowerPoint</vt:lpstr>
      <vt:lpstr>Vaječník</vt:lpstr>
      <vt:lpstr>Práca vaječníkov</vt:lpstr>
      <vt:lpstr>Vajíčkovod</vt:lpstr>
      <vt:lpstr>Prezentace aplikace PowerPoint</vt:lpstr>
      <vt:lpstr>Maternica</vt:lpstr>
      <vt:lpstr>Prezentace aplikace PowerPoint</vt:lpstr>
      <vt:lpstr>Krček maternice (cervix uteri)</vt:lpstr>
      <vt:lpstr>Dno maternice (fundus uteri)</vt:lpstr>
      <vt:lpstr>Prezentace aplikace PowerPoint</vt:lpstr>
      <vt:lpstr>Mokvavka</vt:lpstr>
      <vt:lpstr>Menštruačný cyklus</vt:lpstr>
      <vt:lpstr>Proliferačná fáza</vt:lpstr>
      <vt:lpstr>Prezentace aplikace PowerPoint</vt:lpstr>
      <vt:lpstr>Pošva</vt:lpstr>
      <vt:lpstr>Veľké pysky ohanbia</vt:lpstr>
      <vt:lpstr>Dráždec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Organa genitalia FEMININA</dc:title>
  <dc:creator>Eva</dc:creator>
  <cp:lastModifiedBy>Eva</cp:lastModifiedBy>
  <cp:revision>101</cp:revision>
  <dcterms:created xsi:type="dcterms:W3CDTF">2011-11-18T11:15:36Z</dcterms:created>
  <dcterms:modified xsi:type="dcterms:W3CDTF">2011-11-19T15:47:34Z</dcterms:modified>
</cp:coreProperties>
</file>